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ags/tag7.xml" ContentType="application/vnd.openxmlformats-officedocument.presentationml.tags+xml"/>
  <Override PartName="/ppt/comments/comment1.xml" ContentType="application/vnd.openxmlformats-officedocument.presentationml.comment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3" r:id="rId1"/>
    <p:sldMasterId id="2147483989" r:id="rId2"/>
  </p:sldMasterIdLst>
  <p:notesMasterIdLst>
    <p:notesMasterId r:id="rId52"/>
  </p:notesMasterIdLst>
  <p:sldIdLst>
    <p:sldId id="256" r:id="rId3"/>
    <p:sldId id="270" r:id="rId4"/>
    <p:sldId id="274" r:id="rId5"/>
    <p:sldId id="338" r:id="rId6"/>
    <p:sldId id="339" r:id="rId7"/>
    <p:sldId id="275" r:id="rId8"/>
    <p:sldId id="327" r:id="rId9"/>
    <p:sldId id="325" r:id="rId10"/>
    <p:sldId id="302" r:id="rId11"/>
    <p:sldId id="295" r:id="rId12"/>
    <p:sldId id="296" r:id="rId13"/>
    <p:sldId id="298" r:id="rId14"/>
    <p:sldId id="340" r:id="rId15"/>
    <p:sldId id="341" r:id="rId16"/>
    <p:sldId id="342" r:id="rId17"/>
    <p:sldId id="343" r:id="rId18"/>
    <p:sldId id="276" r:id="rId19"/>
    <p:sldId id="316" r:id="rId20"/>
    <p:sldId id="317" r:id="rId21"/>
    <p:sldId id="320" r:id="rId22"/>
    <p:sldId id="321" r:id="rId23"/>
    <p:sldId id="322" r:id="rId24"/>
    <p:sldId id="257" r:id="rId25"/>
    <p:sldId id="260" r:id="rId26"/>
    <p:sldId id="303" r:id="rId27"/>
    <p:sldId id="309" r:id="rId28"/>
    <p:sldId id="310" r:id="rId29"/>
    <p:sldId id="289" r:id="rId30"/>
    <p:sldId id="312" r:id="rId31"/>
    <p:sldId id="330" r:id="rId32"/>
    <p:sldId id="313" r:id="rId33"/>
    <p:sldId id="314" r:id="rId34"/>
    <p:sldId id="315" r:id="rId35"/>
    <p:sldId id="346" r:id="rId36"/>
    <p:sldId id="347" r:id="rId37"/>
    <p:sldId id="351" r:id="rId38"/>
    <p:sldId id="352" r:id="rId39"/>
    <p:sldId id="353" r:id="rId40"/>
    <p:sldId id="354" r:id="rId41"/>
    <p:sldId id="271" r:id="rId42"/>
    <p:sldId id="356" r:id="rId43"/>
    <p:sldId id="278" r:id="rId44"/>
    <p:sldId id="269" r:id="rId45"/>
    <p:sldId id="331" r:id="rId46"/>
    <p:sldId id="332" r:id="rId47"/>
    <p:sldId id="268" r:id="rId48"/>
    <p:sldId id="344" r:id="rId49"/>
    <p:sldId id="345" r:id="rId50"/>
    <p:sldId id="357" r:id="rId51"/>
  </p:sldIdLst>
  <p:sldSz cx="12192000" cy="6858000"/>
  <p:notesSz cx="6858000" cy="9144000"/>
  <p:custDataLst>
    <p:tags r:id="rId53"/>
  </p:custDataLst>
  <p:defaultTextStyle>
    <a:defPPr>
      <a:defRPr lang="it-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ss Beat" initials="H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9A"/>
    <a:srgbClr val="14E26A"/>
    <a:srgbClr val="12E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82" autoAdjust="0"/>
    <p:restoredTop sz="94660"/>
  </p:normalViewPr>
  <p:slideViewPr>
    <p:cSldViewPr snapToGrid="0">
      <p:cViewPr varScale="1">
        <p:scale>
          <a:sx n="78" d="100"/>
          <a:sy n="78" d="100"/>
        </p:scale>
        <p:origin x="56" y="668"/>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22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12T11:10:14.416" idx="1">
    <p:pos x="3747" y="2335"/>
    <p:text>Ich würde hier einen sprechenden Titel wählen "How to buy things in the future"</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B6F1C-EAE8-498B-A814-3237795A3D01}" type="datetimeFigureOut">
              <a:rPr lang="de-CH" smtClean="0"/>
              <a:t>16.09.2016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2B4C4-A351-4A5D-A10C-DBA7688D9A8A}" type="slidenum">
              <a:rPr lang="de-CH" smtClean="0"/>
              <a:t>‹Nr.›</a:t>
            </a:fld>
            <a:endParaRPr lang="de-CH"/>
          </a:p>
        </p:txBody>
      </p:sp>
    </p:spTree>
    <p:extLst>
      <p:ext uri="{BB962C8B-B14F-4D97-AF65-F5344CB8AC3E}">
        <p14:creationId xmlns:p14="http://schemas.microsoft.com/office/powerpoint/2010/main" val="2159054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669" indent="-285642" eaLnBrk="0" hangingPunct="0">
              <a:defRPr sz="2400">
                <a:solidFill>
                  <a:schemeClr val="tx1"/>
                </a:solidFill>
                <a:latin typeface="Arial" pitchFamily="34" charset="0"/>
                <a:ea typeface="MS PGothic" pitchFamily="34" charset="-128"/>
              </a:defRPr>
            </a:lvl2pPr>
            <a:lvl3pPr marL="1142569" indent="-228514" eaLnBrk="0" hangingPunct="0">
              <a:defRPr sz="2400">
                <a:solidFill>
                  <a:schemeClr val="tx1"/>
                </a:solidFill>
                <a:latin typeface="Arial" pitchFamily="34" charset="0"/>
                <a:ea typeface="MS PGothic" pitchFamily="34" charset="-128"/>
              </a:defRPr>
            </a:lvl3pPr>
            <a:lvl4pPr marL="1599595" indent="-228514" eaLnBrk="0" hangingPunct="0">
              <a:defRPr sz="2400">
                <a:solidFill>
                  <a:schemeClr val="tx1"/>
                </a:solidFill>
                <a:latin typeface="Arial" pitchFamily="34" charset="0"/>
                <a:ea typeface="MS PGothic" pitchFamily="34" charset="-128"/>
              </a:defRPr>
            </a:lvl4pPr>
            <a:lvl5pPr marL="2056623" indent="-228514" eaLnBrk="0" hangingPunct="0">
              <a:defRPr sz="2400">
                <a:solidFill>
                  <a:schemeClr val="tx1"/>
                </a:solidFill>
                <a:latin typeface="Arial" pitchFamily="34" charset="0"/>
                <a:ea typeface="MS PGothic" pitchFamily="34" charset="-128"/>
              </a:defRPr>
            </a:lvl5pPr>
            <a:lvl6pPr marL="2513649" indent="-228514" eaLnBrk="0" fontAlgn="base" hangingPunct="0">
              <a:spcBef>
                <a:spcPct val="0"/>
              </a:spcBef>
              <a:spcAft>
                <a:spcPct val="0"/>
              </a:spcAft>
              <a:defRPr sz="2400">
                <a:solidFill>
                  <a:schemeClr val="tx1"/>
                </a:solidFill>
                <a:latin typeface="Arial" pitchFamily="34" charset="0"/>
                <a:ea typeface="MS PGothic" pitchFamily="34" charset="-128"/>
              </a:defRPr>
            </a:lvl6pPr>
            <a:lvl7pPr marL="2970674" indent="-228514" eaLnBrk="0" fontAlgn="base" hangingPunct="0">
              <a:spcBef>
                <a:spcPct val="0"/>
              </a:spcBef>
              <a:spcAft>
                <a:spcPct val="0"/>
              </a:spcAft>
              <a:defRPr sz="2400">
                <a:solidFill>
                  <a:schemeClr val="tx1"/>
                </a:solidFill>
                <a:latin typeface="Arial" pitchFamily="34" charset="0"/>
                <a:ea typeface="MS PGothic" pitchFamily="34" charset="-128"/>
              </a:defRPr>
            </a:lvl7pPr>
            <a:lvl8pPr marL="3427705" indent="-228514" eaLnBrk="0" fontAlgn="base" hangingPunct="0">
              <a:spcBef>
                <a:spcPct val="0"/>
              </a:spcBef>
              <a:spcAft>
                <a:spcPct val="0"/>
              </a:spcAft>
              <a:defRPr sz="2400">
                <a:solidFill>
                  <a:schemeClr val="tx1"/>
                </a:solidFill>
                <a:latin typeface="Arial" pitchFamily="34" charset="0"/>
                <a:ea typeface="MS PGothic" pitchFamily="34" charset="-128"/>
              </a:defRPr>
            </a:lvl8pPr>
            <a:lvl9pPr marL="3884732" indent="-228514" eaLnBrk="0" fontAlgn="base" hangingPunct="0">
              <a:spcBef>
                <a:spcPct val="0"/>
              </a:spcBef>
              <a:spcAft>
                <a:spcPct val="0"/>
              </a:spcAft>
              <a:defRPr sz="2400">
                <a:solidFill>
                  <a:schemeClr val="tx1"/>
                </a:solidFill>
                <a:latin typeface="Arial" pitchFamily="34" charset="0"/>
                <a:ea typeface="MS PGothic" pitchFamily="34" charset="-128"/>
              </a:defRPr>
            </a:lvl9pPr>
          </a:lstStyle>
          <a:p>
            <a:fld id="{8FA9ED76-40D6-4A2D-B6FB-F2636448B765}" type="slidenum">
              <a:rPr lang="de-DE" sz="1200">
                <a:solidFill>
                  <a:prstClr val="black"/>
                </a:solidFill>
                <a:latin typeface="Times" charset="0"/>
              </a:rPr>
              <a:pPr/>
              <a:t>8</a:t>
            </a:fld>
            <a:endParaRPr lang="de-DE" sz="1200">
              <a:solidFill>
                <a:prstClr val="black"/>
              </a:solidFill>
              <a:latin typeface="Times" charset="0"/>
            </a:endParaRPr>
          </a:p>
        </p:txBody>
      </p:sp>
      <p:sp>
        <p:nvSpPr>
          <p:cNvPr id="25603" name="Rectangle 2"/>
          <p:cNvSpPr>
            <a:spLocks noGrp="1" noRot="1" noChangeAspect="1" noChangeArrowheads="1" noTextEdit="1"/>
          </p:cNvSpPr>
          <p:nvPr>
            <p:ph type="sldImg"/>
          </p:nvPr>
        </p:nvSpPr>
        <p:spPr>
          <a:xfrm>
            <a:off x="87313" y="744538"/>
            <a:ext cx="6619875" cy="3724275"/>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Times" charset="0"/>
            </a:endParaRPr>
          </a:p>
        </p:txBody>
      </p:sp>
    </p:spTree>
    <p:extLst>
      <p:ext uri="{BB962C8B-B14F-4D97-AF65-F5344CB8AC3E}">
        <p14:creationId xmlns:p14="http://schemas.microsoft.com/office/powerpoint/2010/main" val="2338465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C6607DEA-8B86-4AE3-8456-C636F871216D}" type="slidenum">
              <a:rPr lang="de-CH" altLang="en-US" smtClean="0">
                <a:solidFill>
                  <a:prstClr val="black"/>
                </a:solidFill>
              </a:rPr>
              <a:pPr/>
              <a:t>13</a:t>
            </a:fld>
            <a:endParaRPr lang="de-CH" altLang="en-US">
              <a:solidFill>
                <a:prstClr val="black"/>
              </a:solidFill>
            </a:endParaRPr>
          </a:p>
        </p:txBody>
      </p:sp>
    </p:spTree>
    <p:extLst>
      <p:ext uri="{BB962C8B-B14F-4D97-AF65-F5344CB8AC3E}">
        <p14:creationId xmlns:p14="http://schemas.microsoft.com/office/powerpoint/2010/main" val="1145856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465138" y="873125"/>
            <a:ext cx="7721601" cy="4343400"/>
          </a:xfrm>
          <a:noFill/>
          <a:ln>
            <a:solidFill>
              <a:srgbClr val="7F7F7F"/>
            </a:solidFill>
            <a:miter lim="800000"/>
            <a:headEnd/>
            <a:tailEnd/>
          </a:ln>
          <a:extLst>
            <a:ext uri="{909E8E84-426E-40DD-AFC4-6F175D3DCCD1}">
              <a14:hiddenFill xmlns:a14="http://schemas.microsoft.com/office/drawing/2010/main">
                <a:solidFill>
                  <a:srgbClr val="FFFFFF"/>
                </a:solidFill>
              </a14:hiddenFill>
            </a:ext>
          </a:extLst>
        </p:spPr>
      </p:sp>
      <p:sp>
        <p:nvSpPr>
          <p:cNvPr id="7373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Next Com" panose="020B0503040204020203" pitchFamily="34" charset="0"/>
              </a:defRPr>
            </a:lvl1pPr>
            <a:lvl2pPr marL="742058" indent="-285407">
              <a:defRPr>
                <a:solidFill>
                  <a:schemeClr val="tx1"/>
                </a:solidFill>
                <a:latin typeface="Frutiger Next Com" panose="020B0503040204020203" pitchFamily="34" charset="0"/>
              </a:defRPr>
            </a:lvl2pPr>
            <a:lvl3pPr marL="1141628" indent="-228326">
              <a:defRPr>
                <a:solidFill>
                  <a:schemeClr val="tx1"/>
                </a:solidFill>
                <a:latin typeface="Frutiger Next Com" panose="020B0503040204020203" pitchFamily="34" charset="0"/>
              </a:defRPr>
            </a:lvl3pPr>
            <a:lvl4pPr marL="1598280" indent="-228326">
              <a:defRPr>
                <a:solidFill>
                  <a:schemeClr val="tx1"/>
                </a:solidFill>
                <a:latin typeface="Frutiger Next Com" panose="020B0503040204020203" pitchFamily="34" charset="0"/>
              </a:defRPr>
            </a:lvl4pPr>
            <a:lvl5pPr marL="2054931" indent="-228326">
              <a:defRPr>
                <a:solidFill>
                  <a:schemeClr val="tx1"/>
                </a:solidFill>
                <a:latin typeface="Frutiger Next Com" panose="020B0503040204020203" pitchFamily="34" charset="0"/>
              </a:defRPr>
            </a:lvl5pPr>
            <a:lvl6pPr marL="2511582" indent="-228326" eaLnBrk="0" fontAlgn="base" hangingPunct="0">
              <a:spcBef>
                <a:spcPct val="0"/>
              </a:spcBef>
              <a:spcAft>
                <a:spcPct val="0"/>
              </a:spcAft>
              <a:defRPr>
                <a:solidFill>
                  <a:schemeClr val="tx1"/>
                </a:solidFill>
                <a:latin typeface="Frutiger Next Com" panose="020B0503040204020203" pitchFamily="34" charset="0"/>
              </a:defRPr>
            </a:lvl6pPr>
            <a:lvl7pPr marL="2968234" indent="-228326" eaLnBrk="0" fontAlgn="base" hangingPunct="0">
              <a:spcBef>
                <a:spcPct val="0"/>
              </a:spcBef>
              <a:spcAft>
                <a:spcPct val="0"/>
              </a:spcAft>
              <a:defRPr>
                <a:solidFill>
                  <a:schemeClr val="tx1"/>
                </a:solidFill>
                <a:latin typeface="Frutiger Next Com" panose="020B0503040204020203" pitchFamily="34" charset="0"/>
              </a:defRPr>
            </a:lvl7pPr>
            <a:lvl8pPr marL="3424885" indent="-228326" eaLnBrk="0" fontAlgn="base" hangingPunct="0">
              <a:spcBef>
                <a:spcPct val="0"/>
              </a:spcBef>
              <a:spcAft>
                <a:spcPct val="0"/>
              </a:spcAft>
              <a:defRPr>
                <a:solidFill>
                  <a:schemeClr val="tx1"/>
                </a:solidFill>
                <a:latin typeface="Frutiger Next Com" panose="020B0503040204020203" pitchFamily="34" charset="0"/>
              </a:defRPr>
            </a:lvl8pPr>
            <a:lvl9pPr marL="3881537" indent="-228326" eaLnBrk="0" fontAlgn="base" hangingPunct="0">
              <a:spcBef>
                <a:spcPct val="0"/>
              </a:spcBef>
              <a:spcAft>
                <a:spcPct val="0"/>
              </a:spcAft>
              <a:defRPr>
                <a:solidFill>
                  <a:schemeClr val="tx1"/>
                </a:solidFill>
                <a:latin typeface="Frutiger Next Com" panose="020B0503040204020203" pitchFamily="34" charset="0"/>
              </a:defRPr>
            </a:lvl9pPr>
          </a:lstStyle>
          <a:p>
            <a:pPr>
              <a:buSzPct val="100000"/>
            </a:pPr>
            <a:fld id="{96135780-7D81-4E6B-82D7-EBF2C536EC20}" type="slidenum">
              <a:rPr altLang="en-US">
                <a:solidFill>
                  <a:srgbClr val="262626"/>
                </a:solidFill>
              </a:rPr>
              <a:pPr>
                <a:buSzPct val="100000"/>
              </a:pPr>
              <a:t>14</a:t>
            </a:fld>
            <a:endParaRPr lang="de-CH" altLang="en-US">
              <a:solidFill>
                <a:srgbClr val="262626"/>
              </a:solidFill>
            </a:endParaRPr>
          </a:p>
        </p:txBody>
      </p:sp>
      <p:sp>
        <p:nvSpPr>
          <p:cNvPr id="73732" name="Notes Placeholder 2"/>
          <p:cNvSpPr>
            <a:spLocks noGrp="1"/>
          </p:cNvSpPr>
          <p:nvPr>
            <p:ph type="body" idx="3"/>
          </p:nvPr>
        </p:nvSpPr>
        <p:spPr>
          <a:xfrm>
            <a:off x="494723" y="5683238"/>
            <a:ext cx="5795545" cy="36614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ts val="431"/>
              </a:spcBef>
              <a:spcAft>
                <a:spcPts val="599"/>
              </a:spcAft>
              <a:buFont typeface="+mj-lt"/>
              <a:buAutoNum type="arabicPeriod"/>
              <a:tabLst>
                <a:tab pos="809625" algn="l"/>
              </a:tabLst>
            </a:pPr>
            <a:r>
              <a:rPr lang="de-DE" altLang="en-US" dirty="0" err="1"/>
              <a:t>click</a:t>
            </a:r>
            <a:r>
              <a:rPr lang="de-DE" altLang="en-US" dirty="0"/>
              <a:t>: 	</a:t>
            </a:r>
            <a:r>
              <a:rPr lang="de-DE" altLang="en-US" dirty="0" err="1"/>
              <a:t>There's</a:t>
            </a:r>
            <a:r>
              <a:rPr lang="de-DE" altLang="en-US" dirty="0"/>
              <a:t> </a:t>
            </a:r>
            <a:r>
              <a:rPr lang="de-DE" altLang="en-US" dirty="0" err="1"/>
              <a:t>one</a:t>
            </a:r>
            <a:r>
              <a:rPr lang="de-DE" altLang="en-US" dirty="0"/>
              <a:t> </a:t>
            </a:r>
            <a:r>
              <a:rPr lang="de-DE" altLang="en-US" dirty="0" err="1"/>
              <a:t>thing</a:t>
            </a:r>
            <a:r>
              <a:rPr lang="de-DE" altLang="en-US" dirty="0"/>
              <a:t> </a:t>
            </a:r>
            <a:r>
              <a:rPr lang="de-DE" altLang="en-US" dirty="0" err="1"/>
              <a:t>that</a:t>
            </a:r>
            <a:r>
              <a:rPr lang="de-DE" altLang="en-US" dirty="0"/>
              <a:t> </a:t>
            </a:r>
            <a:r>
              <a:rPr lang="de-DE" altLang="en-US" dirty="0" err="1"/>
              <a:t>every</a:t>
            </a:r>
            <a:r>
              <a:rPr lang="de-DE" altLang="en-US" dirty="0"/>
              <a:t> 2nd adult </a:t>
            </a:r>
          </a:p>
          <a:p>
            <a:pPr marL="228600" indent="-228600" eaLnBrk="1" hangingPunct="1">
              <a:spcBef>
                <a:spcPts val="431"/>
              </a:spcBef>
              <a:spcAft>
                <a:spcPts val="599"/>
              </a:spcAft>
              <a:buFont typeface="+mj-lt"/>
              <a:buAutoNum type="arabicPeriod"/>
              <a:tabLst>
                <a:tab pos="809625" algn="l"/>
              </a:tabLst>
            </a:pPr>
            <a:r>
              <a:rPr lang="de-DE" altLang="en-US" dirty="0" err="1"/>
              <a:t>click</a:t>
            </a:r>
            <a:r>
              <a:rPr lang="de-DE" altLang="en-US" dirty="0"/>
              <a:t>: 	</a:t>
            </a:r>
            <a:r>
              <a:rPr lang="de-DE" altLang="en-US" dirty="0" err="1"/>
              <a:t>And</a:t>
            </a:r>
            <a:r>
              <a:rPr lang="de-DE" altLang="en-US" dirty="0"/>
              <a:t> </a:t>
            </a:r>
            <a:r>
              <a:rPr lang="de-DE" altLang="en-US" dirty="0" err="1"/>
              <a:t>every</a:t>
            </a:r>
            <a:r>
              <a:rPr lang="de-DE" altLang="en-US" dirty="0"/>
              <a:t> 3rd </a:t>
            </a:r>
            <a:r>
              <a:rPr lang="de-DE" altLang="en-US" dirty="0" err="1"/>
              <a:t>company</a:t>
            </a:r>
            <a:r>
              <a:rPr lang="de-DE" altLang="en-US" dirty="0"/>
              <a:t> in </a:t>
            </a:r>
            <a:r>
              <a:rPr lang="de-DE" altLang="en-US" dirty="0" err="1"/>
              <a:t>Switzerland</a:t>
            </a:r>
            <a:r>
              <a:rPr lang="de-DE" altLang="en-US" dirty="0"/>
              <a:t> </a:t>
            </a:r>
            <a:r>
              <a:rPr lang="de-DE" altLang="en-US" dirty="0" err="1"/>
              <a:t>have</a:t>
            </a:r>
            <a:r>
              <a:rPr lang="de-DE" altLang="en-US" dirty="0"/>
              <a:t> in </a:t>
            </a:r>
            <a:r>
              <a:rPr lang="de-DE" altLang="en-US" dirty="0" err="1"/>
              <a:t>common</a:t>
            </a:r>
            <a:r>
              <a:rPr lang="de-DE" altLang="en-US" dirty="0"/>
              <a:t>...</a:t>
            </a:r>
          </a:p>
          <a:p>
            <a:pPr marL="228600" indent="-228600" eaLnBrk="1" hangingPunct="1">
              <a:spcBef>
                <a:spcPts val="431"/>
              </a:spcBef>
              <a:spcAft>
                <a:spcPts val="599"/>
              </a:spcAft>
              <a:buFont typeface="+mj-lt"/>
              <a:buAutoNum type="arabicPeriod"/>
              <a:tabLst>
                <a:tab pos="809625" algn="l"/>
              </a:tabLst>
            </a:pPr>
            <a:r>
              <a:rPr lang="de-DE" altLang="en-US" dirty="0" err="1"/>
              <a:t>click</a:t>
            </a:r>
            <a:r>
              <a:rPr lang="de-DE" altLang="en-US" dirty="0"/>
              <a:t>: 	</a:t>
            </a:r>
            <a:r>
              <a:rPr lang="de-DE" altLang="en-US" dirty="0" err="1"/>
              <a:t>What</a:t>
            </a:r>
            <a:r>
              <a:rPr lang="de-DE" altLang="en-US" dirty="0"/>
              <a:t> </a:t>
            </a:r>
            <a:r>
              <a:rPr lang="de-DE" altLang="en-US" dirty="0" err="1"/>
              <a:t>could</a:t>
            </a:r>
            <a:r>
              <a:rPr lang="de-DE" altLang="en-US" dirty="0"/>
              <a:t> </a:t>
            </a:r>
            <a:r>
              <a:rPr lang="de-DE" altLang="en-US" dirty="0" err="1"/>
              <a:t>that</a:t>
            </a:r>
            <a:r>
              <a:rPr lang="de-DE" altLang="en-US" dirty="0"/>
              <a:t> </a:t>
            </a:r>
            <a:r>
              <a:rPr lang="de-DE" altLang="en-US" dirty="0" err="1"/>
              <a:t>be</a:t>
            </a:r>
            <a:r>
              <a:rPr lang="de-DE" altLang="en-US" dirty="0"/>
              <a:t>?</a:t>
            </a:r>
          </a:p>
        </p:txBody>
      </p:sp>
    </p:spTree>
    <p:extLst>
      <p:ext uri="{BB962C8B-B14F-4D97-AF65-F5344CB8AC3E}">
        <p14:creationId xmlns:p14="http://schemas.microsoft.com/office/powerpoint/2010/main" val="395371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lienbildplatzhalter 1"/>
          <p:cNvSpPr>
            <a:spLocks noGrp="1" noRot="1" noChangeAspect="1" noTextEdit="1"/>
          </p:cNvSpPr>
          <p:nvPr>
            <p:ph type="sldImg"/>
          </p:nvPr>
        </p:nvSpPr>
        <p:spPr>
          <a:noFill/>
          <a:ln>
            <a:solidFill>
              <a:srgbClr val="7F7F7F"/>
            </a:solidFill>
            <a:miter lim="800000"/>
            <a:headEnd/>
            <a:tailEnd/>
          </a:ln>
          <a:extLst>
            <a:ext uri="{909E8E84-426E-40DD-AFC4-6F175D3DCCD1}">
              <a14:hiddenFill xmlns:a14="http://schemas.microsoft.com/office/drawing/2010/main">
                <a:solidFill>
                  <a:srgbClr val="FFFFFF"/>
                </a:solidFill>
              </a14:hiddenFill>
            </a:ext>
          </a:extLst>
        </p:spPr>
      </p:sp>
      <p:sp>
        <p:nvSpPr>
          <p:cNvPr id="91139" name="Notizenplatzhalt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CH" altLang="en-US"/>
          </a:p>
        </p:txBody>
      </p:sp>
      <p:sp>
        <p:nvSpPr>
          <p:cNvPr id="91140" name="Foliennummernplatzhalt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Next Com" panose="020B0503040204020203" pitchFamily="34" charset="0"/>
              </a:defRPr>
            </a:lvl1pPr>
            <a:lvl2pPr marL="742058" indent="-285407">
              <a:defRPr>
                <a:solidFill>
                  <a:schemeClr val="tx1"/>
                </a:solidFill>
                <a:latin typeface="Frutiger Next Com" panose="020B0503040204020203" pitchFamily="34" charset="0"/>
              </a:defRPr>
            </a:lvl2pPr>
            <a:lvl3pPr marL="1141628" indent="-228326">
              <a:defRPr>
                <a:solidFill>
                  <a:schemeClr val="tx1"/>
                </a:solidFill>
                <a:latin typeface="Frutiger Next Com" panose="020B0503040204020203" pitchFamily="34" charset="0"/>
              </a:defRPr>
            </a:lvl3pPr>
            <a:lvl4pPr marL="1598280" indent="-228326">
              <a:defRPr>
                <a:solidFill>
                  <a:schemeClr val="tx1"/>
                </a:solidFill>
                <a:latin typeface="Frutiger Next Com" panose="020B0503040204020203" pitchFamily="34" charset="0"/>
              </a:defRPr>
            </a:lvl4pPr>
            <a:lvl5pPr marL="2054931" indent="-228326">
              <a:defRPr>
                <a:solidFill>
                  <a:schemeClr val="tx1"/>
                </a:solidFill>
                <a:latin typeface="Frutiger Next Com" panose="020B0503040204020203" pitchFamily="34" charset="0"/>
              </a:defRPr>
            </a:lvl5pPr>
            <a:lvl6pPr marL="2511582" indent="-228326" eaLnBrk="0" fontAlgn="base" hangingPunct="0">
              <a:spcBef>
                <a:spcPct val="0"/>
              </a:spcBef>
              <a:spcAft>
                <a:spcPct val="0"/>
              </a:spcAft>
              <a:defRPr>
                <a:solidFill>
                  <a:schemeClr val="tx1"/>
                </a:solidFill>
                <a:latin typeface="Frutiger Next Com" panose="020B0503040204020203" pitchFamily="34" charset="0"/>
              </a:defRPr>
            </a:lvl6pPr>
            <a:lvl7pPr marL="2968234" indent="-228326" eaLnBrk="0" fontAlgn="base" hangingPunct="0">
              <a:spcBef>
                <a:spcPct val="0"/>
              </a:spcBef>
              <a:spcAft>
                <a:spcPct val="0"/>
              </a:spcAft>
              <a:defRPr>
                <a:solidFill>
                  <a:schemeClr val="tx1"/>
                </a:solidFill>
                <a:latin typeface="Frutiger Next Com" panose="020B0503040204020203" pitchFamily="34" charset="0"/>
              </a:defRPr>
            </a:lvl7pPr>
            <a:lvl8pPr marL="3424885" indent="-228326" eaLnBrk="0" fontAlgn="base" hangingPunct="0">
              <a:spcBef>
                <a:spcPct val="0"/>
              </a:spcBef>
              <a:spcAft>
                <a:spcPct val="0"/>
              </a:spcAft>
              <a:defRPr>
                <a:solidFill>
                  <a:schemeClr val="tx1"/>
                </a:solidFill>
                <a:latin typeface="Frutiger Next Com" panose="020B0503040204020203" pitchFamily="34" charset="0"/>
              </a:defRPr>
            </a:lvl8pPr>
            <a:lvl9pPr marL="3881537" indent="-228326" eaLnBrk="0" fontAlgn="base" hangingPunct="0">
              <a:spcBef>
                <a:spcPct val="0"/>
              </a:spcBef>
              <a:spcAft>
                <a:spcPct val="0"/>
              </a:spcAft>
              <a:defRPr>
                <a:solidFill>
                  <a:schemeClr val="tx1"/>
                </a:solidFill>
                <a:latin typeface="Frutiger Next Com" panose="020B0503040204020203" pitchFamily="34" charset="0"/>
              </a:defRPr>
            </a:lvl9pPr>
          </a:lstStyle>
          <a:p>
            <a:pPr>
              <a:buSzPct val="100000"/>
            </a:pPr>
            <a:fld id="{78CC068B-43F3-4B6B-B177-67E2DF3C8508}" type="slidenum">
              <a:rPr altLang="en-US">
                <a:solidFill>
                  <a:srgbClr val="262626"/>
                </a:solidFill>
              </a:rPr>
              <a:pPr>
                <a:buSzPct val="100000"/>
              </a:pPr>
              <a:t>15</a:t>
            </a:fld>
            <a:endParaRPr lang="de-CH" altLang="en-US">
              <a:solidFill>
                <a:srgbClr val="262626"/>
              </a:solidFill>
            </a:endParaRPr>
          </a:p>
        </p:txBody>
      </p:sp>
    </p:spTree>
    <p:extLst>
      <p:ext uri="{BB962C8B-B14F-4D97-AF65-F5344CB8AC3E}">
        <p14:creationId xmlns:p14="http://schemas.microsoft.com/office/powerpoint/2010/main" val="3296868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lienbildplatzhalter 1"/>
          <p:cNvSpPr>
            <a:spLocks noGrp="1" noRot="1" noChangeAspect="1" noTextEdit="1"/>
          </p:cNvSpPr>
          <p:nvPr>
            <p:ph type="sldImg"/>
          </p:nvPr>
        </p:nvSpPr>
        <p:spPr>
          <a:noFill/>
          <a:ln>
            <a:solidFill>
              <a:srgbClr val="7F7F7F"/>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izenplatzhalt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CH" altLang="en-US"/>
          </a:p>
        </p:txBody>
      </p:sp>
      <p:sp>
        <p:nvSpPr>
          <p:cNvPr id="107524" name="Foliennummernplatzhalt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Next Com" panose="020B0503040204020203" pitchFamily="34" charset="0"/>
              </a:defRPr>
            </a:lvl1pPr>
            <a:lvl2pPr marL="742058" indent="-285407">
              <a:defRPr>
                <a:solidFill>
                  <a:schemeClr val="tx1"/>
                </a:solidFill>
                <a:latin typeface="Frutiger Next Com" panose="020B0503040204020203" pitchFamily="34" charset="0"/>
              </a:defRPr>
            </a:lvl2pPr>
            <a:lvl3pPr marL="1141628" indent="-228326">
              <a:defRPr>
                <a:solidFill>
                  <a:schemeClr val="tx1"/>
                </a:solidFill>
                <a:latin typeface="Frutiger Next Com" panose="020B0503040204020203" pitchFamily="34" charset="0"/>
              </a:defRPr>
            </a:lvl3pPr>
            <a:lvl4pPr marL="1598280" indent="-228326">
              <a:defRPr>
                <a:solidFill>
                  <a:schemeClr val="tx1"/>
                </a:solidFill>
                <a:latin typeface="Frutiger Next Com" panose="020B0503040204020203" pitchFamily="34" charset="0"/>
              </a:defRPr>
            </a:lvl4pPr>
            <a:lvl5pPr marL="2054931" indent="-228326">
              <a:defRPr>
                <a:solidFill>
                  <a:schemeClr val="tx1"/>
                </a:solidFill>
                <a:latin typeface="Frutiger Next Com" panose="020B0503040204020203" pitchFamily="34" charset="0"/>
              </a:defRPr>
            </a:lvl5pPr>
            <a:lvl6pPr marL="2511582" indent="-228326" eaLnBrk="0" fontAlgn="base" hangingPunct="0">
              <a:spcBef>
                <a:spcPct val="0"/>
              </a:spcBef>
              <a:spcAft>
                <a:spcPct val="0"/>
              </a:spcAft>
              <a:defRPr>
                <a:solidFill>
                  <a:schemeClr val="tx1"/>
                </a:solidFill>
                <a:latin typeface="Frutiger Next Com" panose="020B0503040204020203" pitchFamily="34" charset="0"/>
              </a:defRPr>
            </a:lvl6pPr>
            <a:lvl7pPr marL="2968234" indent="-228326" eaLnBrk="0" fontAlgn="base" hangingPunct="0">
              <a:spcBef>
                <a:spcPct val="0"/>
              </a:spcBef>
              <a:spcAft>
                <a:spcPct val="0"/>
              </a:spcAft>
              <a:defRPr>
                <a:solidFill>
                  <a:schemeClr val="tx1"/>
                </a:solidFill>
                <a:latin typeface="Frutiger Next Com" panose="020B0503040204020203" pitchFamily="34" charset="0"/>
              </a:defRPr>
            </a:lvl7pPr>
            <a:lvl8pPr marL="3424885" indent="-228326" eaLnBrk="0" fontAlgn="base" hangingPunct="0">
              <a:spcBef>
                <a:spcPct val="0"/>
              </a:spcBef>
              <a:spcAft>
                <a:spcPct val="0"/>
              </a:spcAft>
              <a:defRPr>
                <a:solidFill>
                  <a:schemeClr val="tx1"/>
                </a:solidFill>
                <a:latin typeface="Frutiger Next Com" panose="020B0503040204020203" pitchFamily="34" charset="0"/>
              </a:defRPr>
            </a:lvl8pPr>
            <a:lvl9pPr marL="3881537" indent="-228326" eaLnBrk="0" fontAlgn="base" hangingPunct="0">
              <a:spcBef>
                <a:spcPct val="0"/>
              </a:spcBef>
              <a:spcAft>
                <a:spcPct val="0"/>
              </a:spcAft>
              <a:defRPr>
                <a:solidFill>
                  <a:schemeClr val="tx1"/>
                </a:solidFill>
                <a:latin typeface="Frutiger Next Com" panose="020B0503040204020203" pitchFamily="34" charset="0"/>
              </a:defRPr>
            </a:lvl9pPr>
          </a:lstStyle>
          <a:p>
            <a:pPr>
              <a:buSzPct val="100000"/>
            </a:pPr>
            <a:fld id="{102645F9-587F-47CC-9A02-6DCB39BF8F93}" type="slidenum">
              <a:rPr altLang="en-US">
                <a:solidFill>
                  <a:srgbClr val="262626"/>
                </a:solidFill>
              </a:rPr>
              <a:pPr>
                <a:buSzPct val="100000"/>
              </a:pPr>
              <a:t>16</a:t>
            </a:fld>
            <a:endParaRPr lang="de-CH" altLang="en-US">
              <a:solidFill>
                <a:srgbClr val="262626"/>
              </a:solidFill>
            </a:endParaRPr>
          </a:p>
        </p:txBody>
      </p:sp>
    </p:spTree>
    <p:extLst>
      <p:ext uri="{BB962C8B-B14F-4D97-AF65-F5344CB8AC3E}">
        <p14:creationId xmlns:p14="http://schemas.microsoft.com/office/powerpoint/2010/main" val="192410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CDC472-2607-4DA3-808A-EFB749356194}" type="datetimeFigureOut">
              <a:rPr lang="it-CH" smtClean="0"/>
              <a:t>16.09.2016</a:t>
            </a:fld>
            <a:endParaRPr lang="it-CH"/>
          </a:p>
        </p:txBody>
      </p:sp>
      <p:sp>
        <p:nvSpPr>
          <p:cNvPr id="5" name="Footer Placeholder 4"/>
          <p:cNvSpPr>
            <a:spLocks noGrp="1"/>
          </p:cNvSpPr>
          <p:nvPr>
            <p:ph type="ftr" sz="quarter" idx="11"/>
          </p:nvPr>
        </p:nvSpPr>
        <p:spPr/>
        <p:txBody>
          <a:bodyPr/>
          <a:lstStyle/>
          <a:p>
            <a:endParaRPr lang="it-CH"/>
          </a:p>
        </p:txBody>
      </p:sp>
      <p:sp>
        <p:nvSpPr>
          <p:cNvPr id="6" name="Slide Number Placeholder 5"/>
          <p:cNvSpPr>
            <a:spLocks noGrp="1"/>
          </p:cNvSpPr>
          <p:nvPr>
            <p:ph type="sldNum" sz="quarter" idx="12"/>
          </p:nvPr>
        </p:nvSpPr>
        <p:spPr/>
        <p:txBody>
          <a:bodyPr/>
          <a:lstStyle/>
          <a:p>
            <a:fld id="{6AFFC694-0EF6-4A41-8255-5CFEBA60A463}" type="slidenum">
              <a:rPr lang="it-CH" smtClean="0"/>
              <a:t>‹Nr.›</a:t>
            </a:fld>
            <a:endParaRPr lang="it-C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27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DC472-2607-4DA3-808A-EFB749356194}" type="datetimeFigureOut">
              <a:rPr lang="it-CH" smtClean="0"/>
              <a:t>16.09.2016</a:t>
            </a:fld>
            <a:endParaRPr lang="it-CH"/>
          </a:p>
        </p:txBody>
      </p:sp>
      <p:sp>
        <p:nvSpPr>
          <p:cNvPr id="5" name="Footer Placeholder 4"/>
          <p:cNvSpPr>
            <a:spLocks noGrp="1"/>
          </p:cNvSpPr>
          <p:nvPr>
            <p:ph type="ftr" sz="quarter" idx="11"/>
          </p:nvPr>
        </p:nvSpPr>
        <p:spPr/>
        <p:txBody>
          <a:bodyPr/>
          <a:lstStyle/>
          <a:p>
            <a:endParaRPr lang="it-CH"/>
          </a:p>
        </p:txBody>
      </p:sp>
      <p:sp>
        <p:nvSpPr>
          <p:cNvPr id="6" name="Slide Number Placeholder 5"/>
          <p:cNvSpPr>
            <a:spLocks noGrp="1"/>
          </p:cNvSpPr>
          <p:nvPr>
            <p:ph type="sldNum" sz="quarter" idx="12"/>
          </p:nvPr>
        </p:nvSpPr>
        <p:spPr/>
        <p:txBody>
          <a:bodyPr/>
          <a:lstStyle/>
          <a:p>
            <a:fld id="{6AFFC694-0EF6-4A41-8255-5CFEBA60A463}" type="slidenum">
              <a:rPr lang="it-CH" smtClean="0"/>
              <a:t>‹Nr.›</a:t>
            </a:fld>
            <a:endParaRPr lang="it-CH"/>
          </a:p>
        </p:txBody>
      </p:sp>
    </p:spTree>
    <p:extLst>
      <p:ext uri="{BB962C8B-B14F-4D97-AF65-F5344CB8AC3E}">
        <p14:creationId xmlns:p14="http://schemas.microsoft.com/office/powerpoint/2010/main" val="2981270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12E46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DC472-2607-4DA3-808A-EFB749356194}" type="datetimeFigureOut">
              <a:rPr lang="it-CH" smtClean="0"/>
              <a:t>16.09.2016</a:t>
            </a:fld>
            <a:endParaRPr lang="it-CH"/>
          </a:p>
        </p:txBody>
      </p:sp>
      <p:sp>
        <p:nvSpPr>
          <p:cNvPr id="5" name="Footer Placeholder 4"/>
          <p:cNvSpPr>
            <a:spLocks noGrp="1"/>
          </p:cNvSpPr>
          <p:nvPr>
            <p:ph type="ftr" sz="quarter" idx="11"/>
          </p:nvPr>
        </p:nvSpPr>
        <p:spPr/>
        <p:txBody>
          <a:bodyPr/>
          <a:lstStyle/>
          <a:p>
            <a:endParaRPr lang="it-CH"/>
          </a:p>
        </p:txBody>
      </p:sp>
      <p:sp>
        <p:nvSpPr>
          <p:cNvPr id="6" name="Slide Number Placeholder 5"/>
          <p:cNvSpPr>
            <a:spLocks noGrp="1"/>
          </p:cNvSpPr>
          <p:nvPr>
            <p:ph type="sldNum" sz="quarter" idx="12"/>
          </p:nvPr>
        </p:nvSpPr>
        <p:spPr/>
        <p:txBody>
          <a:bodyPr/>
          <a:lstStyle/>
          <a:p>
            <a:fld id="{6AFFC694-0EF6-4A41-8255-5CFEBA60A463}" type="slidenum">
              <a:rPr lang="it-CH" smtClean="0"/>
              <a:t>‹Nr.›</a:t>
            </a:fld>
            <a:endParaRPr lang="it-CH"/>
          </a:p>
        </p:txBody>
      </p:sp>
    </p:spTree>
    <p:extLst>
      <p:ext uri="{BB962C8B-B14F-4D97-AF65-F5344CB8AC3E}">
        <p14:creationId xmlns:p14="http://schemas.microsoft.com/office/powerpoint/2010/main" val="3866224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palte_mit_Kicker">
    <p:spTree>
      <p:nvGrpSpPr>
        <p:cNvPr id="1" name=""/>
        <p:cNvGrpSpPr/>
        <p:nvPr/>
      </p:nvGrpSpPr>
      <p:grpSpPr>
        <a:xfrm>
          <a:off x="0" y="0"/>
          <a:ext cx="0" cy="0"/>
          <a:chOff x="0" y="0"/>
          <a:chExt cx="0" cy="0"/>
        </a:xfrm>
      </p:grpSpPr>
      <p:sp>
        <p:nvSpPr>
          <p:cNvPr id="8" name="Datumsplatzhalter 3"/>
          <p:cNvSpPr>
            <a:spLocks noGrp="1"/>
          </p:cNvSpPr>
          <p:nvPr>
            <p:ph type="dt" sz="half" idx="2"/>
          </p:nvPr>
        </p:nvSpPr>
        <p:spPr>
          <a:xfrm>
            <a:off x="433665" y="6477000"/>
            <a:ext cx="1898423" cy="381000"/>
          </a:xfrm>
          <a:prstGeom prst="rect">
            <a:avLst/>
          </a:prstGeom>
        </p:spPr>
        <p:txBody>
          <a:bodyPr/>
          <a:lstStyle>
            <a:lvl1pPr>
              <a:defRPr>
                <a:latin typeface="Roboto Light"/>
                <a:cs typeface="Roboto Light"/>
              </a:defRPr>
            </a:lvl1pPr>
          </a:lstStyle>
          <a:p>
            <a:fld id="{71219987-8D94-E64F-9CF5-84A959ADF8DC}" type="datetime1">
              <a:rPr lang="de-CH" sz="800" smtClean="0">
                <a:solidFill>
                  <a:prstClr val="white">
                    <a:lumMod val="50000"/>
                  </a:prstClr>
                </a:solidFill>
              </a:rPr>
              <a:pPr/>
              <a:t>16.09.2016</a:t>
            </a:fld>
            <a:endParaRPr lang="de-DE" sz="800" dirty="0">
              <a:solidFill>
                <a:prstClr val="white">
                  <a:lumMod val="50000"/>
                </a:prstClr>
              </a:solidFill>
            </a:endParaRPr>
          </a:p>
        </p:txBody>
      </p:sp>
      <p:sp>
        <p:nvSpPr>
          <p:cNvPr id="9" name="Foliennummernplatzhalter 4"/>
          <p:cNvSpPr>
            <a:spLocks noGrp="1"/>
          </p:cNvSpPr>
          <p:nvPr>
            <p:ph type="sldNum" sz="quarter" idx="4"/>
          </p:nvPr>
        </p:nvSpPr>
        <p:spPr>
          <a:xfrm>
            <a:off x="1479731" y="6477000"/>
            <a:ext cx="609503" cy="381000"/>
          </a:xfrm>
          <a:prstGeom prst="rect">
            <a:avLst/>
          </a:prstGeom>
        </p:spPr>
        <p:txBody>
          <a:bodyPr/>
          <a:lstStyle>
            <a:lvl1pPr>
              <a:defRPr>
                <a:latin typeface="Roboto Light"/>
                <a:cs typeface="Roboto Light"/>
              </a:defRPr>
            </a:lvl1pPr>
          </a:lstStyle>
          <a:p>
            <a:fld id="{826F140E-EA6C-4311-89AF-468DFF826338}" type="slidenum">
              <a:rPr lang="de-DE" sz="800" smtClean="0">
                <a:solidFill>
                  <a:prstClr val="white">
                    <a:lumMod val="50000"/>
                  </a:prstClr>
                </a:solidFill>
              </a:rPr>
              <a:pPr/>
              <a:t>‹Nr.›</a:t>
            </a:fld>
            <a:endParaRPr lang="de-DE" sz="800" dirty="0">
              <a:solidFill>
                <a:prstClr val="white">
                  <a:lumMod val="50000"/>
                </a:prstClr>
              </a:solidFill>
            </a:endParaRPr>
          </a:p>
        </p:txBody>
      </p:sp>
      <p:cxnSp>
        <p:nvCxnSpPr>
          <p:cNvPr id="11" name="Gerade Verbindung 10"/>
          <p:cNvCxnSpPr/>
          <p:nvPr userDrawn="1"/>
        </p:nvCxnSpPr>
        <p:spPr>
          <a:xfrm>
            <a:off x="420204" y="5517232"/>
            <a:ext cx="11351593" cy="0"/>
          </a:xfrm>
          <a:prstGeom prst="line">
            <a:avLst/>
          </a:prstGeom>
          <a:ln>
            <a:solidFill>
              <a:srgbClr val="009E8C">
                <a:alpha val="50196"/>
              </a:srgbClr>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a:xfrm>
            <a:off x="420204" y="5989350"/>
            <a:ext cx="11351593" cy="0"/>
          </a:xfrm>
          <a:prstGeom prst="line">
            <a:avLst/>
          </a:prstGeom>
          <a:ln>
            <a:solidFill>
              <a:srgbClr val="009E8C">
                <a:alpha val="50196"/>
              </a:srgbClr>
            </a:solidFill>
          </a:ln>
          <a:effectLst/>
        </p:spPr>
        <p:style>
          <a:lnRef idx="1">
            <a:schemeClr val="accent1"/>
          </a:lnRef>
          <a:fillRef idx="0">
            <a:schemeClr val="accent1"/>
          </a:fillRef>
          <a:effectRef idx="0">
            <a:schemeClr val="accent1"/>
          </a:effectRef>
          <a:fontRef idx="minor">
            <a:schemeClr val="tx1"/>
          </a:fontRef>
        </p:style>
      </p:cxnSp>
      <p:sp>
        <p:nvSpPr>
          <p:cNvPr id="17" name="Textplatzhalter 16"/>
          <p:cNvSpPr>
            <a:spLocks noGrp="1"/>
          </p:cNvSpPr>
          <p:nvPr>
            <p:ph type="body" sz="quarter" idx="10"/>
          </p:nvPr>
        </p:nvSpPr>
        <p:spPr>
          <a:xfrm>
            <a:off x="420204" y="5613205"/>
            <a:ext cx="11351593" cy="295275"/>
          </a:xfrm>
          <a:prstGeom prst="rect">
            <a:avLst/>
          </a:prstGeom>
        </p:spPr>
        <p:txBody>
          <a:bodyPr vert="horz" anchor="ctr"/>
          <a:lstStyle>
            <a:lvl1pPr marL="0" indent="0">
              <a:lnSpc>
                <a:spcPct val="80000"/>
              </a:lnSpc>
              <a:buNone/>
              <a:defRPr lang="de-CH" sz="1500" kern="1200" dirty="0" smtClean="0">
                <a:solidFill>
                  <a:srgbClr val="009E8C"/>
                </a:solidFill>
                <a:latin typeface="Roboto Light" panose="02000000000000000000" pitchFamily="2" charset="0"/>
                <a:ea typeface="Roboto Light" panose="02000000000000000000" pitchFamily="2" charset="0"/>
                <a:cs typeface="+mn-cs"/>
              </a:defRPr>
            </a:lvl1pPr>
          </a:lstStyle>
          <a:p>
            <a:pPr lvl="0"/>
            <a:r>
              <a:rPr lang="de-CH" dirty="0"/>
              <a:t>Mastertextformat bearbeiten</a:t>
            </a:r>
          </a:p>
        </p:txBody>
      </p:sp>
      <p:sp>
        <p:nvSpPr>
          <p:cNvPr id="18" name="Textplatzhalter 7"/>
          <p:cNvSpPr>
            <a:spLocks noGrp="1"/>
          </p:cNvSpPr>
          <p:nvPr>
            <p:ph type="body" sz="quarter" idx="12" hasCustomPrompt="1"/>
          </p:nvPr>
        </p:nvSpPr>
        <p:spPr>
          <a:xfrm>
            <a:off x="420203" y="374341"/>
            <a:ext cx="11331572" cy="358775"/>
          </a:xfrm>
          <a:prstGeom prst="rect">
            <a:avLst/>
          </a:prstGeom>
        </p:spPr>
        <p:txBody>
          <a:bodyPr vert="horz"/>
          <a:lstStyle>
            <a:lvl1pPr marL="0" indent="0">
              <a:buNone/>
              <a:defRPr sz="1800" baseline="0">
                <a:latin typeface="Roboto Light"/>
                <a:cs typeface="Roboto Light"/>
              </a:defRPr>
            </a:lvl1pPr>
          </a:lstStyle>
          <a:p>
            <a:pPr lvl="0"/>
            <a:r>
              <a:rPr lang="de-CH" dirty="0"/>
              <a:t>Name des Themas (Light) – Name der Folie (Black)</a:t>
            </a:r>
          </a:p>
        </p:txBody>
      </p:sp>
      <p:sp>
        <p:nvSpPr>
          <p:cNvPr id="3" name="Textplatzhalter 2"/>
          <p:cNvSpPr>
            <a:spLocks noGrp="1"/>
          </p:cNvSpPr>
          <p:nvPr>
            <p:ph type="body" sz="quarter" idx="13"/>
          </p:nvPr>
        </p:nvSpPr>
        <p:spPr>
          <a:xfrm>
            <a:off x="421218" y="915989"/>
            <a:ext cx="11330557" cy="4438803"/>
          </a:xfrm>
          <a:prstGeom prst="rect">
            <a:avLst/>
          </a:prstGeom>
        </p:spPr>
        <p:txBody>
          <a:bodyPr vert="horz"/>
          <a:lstStyle>
            <a:lvl1pPr marL="342900" indent="-342900">
              <a:buFont typeface="Symbol" charset="2"/>
              <a:buChar char="-"/>
              <a:defRPr sz="1800">
                <a:latin typeface="Roboto Light"/>
                <a:cs typeface="Roboto Light"/>
              </a:defRPr>
            </a:lvl1pPr>
            <a:lvl2pPr marL="742950" indent="-285750">
              <a:buFont typeface="Symbol" charset="2"/>
              <a:buChar char="-"/>
              <a:defRPr sz="1600">
                <a:latin typeface="Roboto Light"/>
                <a:cs typeface="Roboto Light"/>
              </a:defRPr>
            </a:lvl2pPr>
            <a:lvl3pPr marL="1143000" indent="-228600">
              <a:buFont typeface="Symbol" charset="2"/>
              <a:buChar char="-"/>
              <a:defRPr sz="1200">
                <a:latin typeface="Roboto Light"/>
                <a:cs typeface="Roboto Light"/>
              </a:defRPr>
            </a:lvl3pPr>
            <a:lvl4pPr>
              <a:defRPr>
                <a:latin typeface="Roboto Light"/>
                <a:cs typeface="Roboto Light"/>
              </a:defRPr>
            </a:lvl4pPr>
            <a:lvl5pPr>
              <a:defRPr>
                <a:latin typeface="Roboto Light"/>
                <a:cs typeface="Roboto Light"/>
              </a:defRPr>
            </a:lvl5pPr>
          </a:lstStyle>
          <a:p>
            <a:pPr lvl="0"/>
            <a:r>
              <a:rPr lang="de-CH" dirty="0"/>
              <a:t>Mastertextformat bearbeiten</a:t>
            </a:r>
          </a:p>
          <a:p>
            <a:pPr lvl="1"/>
            <a:r>
              <a:rPr lang="de-CH" dirty="0"/>
              <a:t>Zweite Ebene</a:t>
            </a:r>
          </a:p>
          <a:p>
            <a:pPr lvl="2"/>
            <a:r>
              <a:rPr lang="de-CH" dirty="0"/>
              <a:t>Dritte Ebene</a:t>
            </a:r>
          </a:p>
        </p:txBody>
      </p:sp>
    </p:spTree>
    <p:extLst>
      <p:ext uri="{BB962C8B-B14F-4D97-AF65-F5344CB8AC3E}">
        <p14:creationId xmlns:p14="http://schemas.microsoft.com/office/powerpoint/2010/main" val="3221835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sp>
        <p:nvSpPr>
          <p:cNvPr id="6" name="Rechteck 6"/>
          <p:cNvSpPr/>
          <p:nvPr userDrawn="1"/>
        </p:nvSpPr>
        <p:spPr bwMode="gray">
          <a:xfrm>
            <a:off x="3359152" y="3394076"/>
            <a:ext cx="8832849" cy="2379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fontAlgn="base">
              <a:spcBef>
                <a:spcPct val="0"/>
              </a:spcBef>
              <a:spcAft>
                <a:spcPct val="0"/>
              </a:spcAft>
            </a:pPr>
            <a:endParaRPr lang="de-CH" altLang="de-DE">
              <a:solidFill>
                <a:srgbClr val="FFFFFF"/>
              </a:solidFill>
            </a:endParaRPr>
          </a:p>
        </p:txBody>
      </p:sp>
      <p:sp>
        <p:nvSpPr>
          <p:cNvPr id="9" name="Bildplatzhalter 8"/>
          <p:cNvSpPr>
            <a:spLocks noGrp="1"/>
          </p:cNvSpPr>
          <p:nvPr>
            <p:ph type="pic" sz="quarter" idx="13"/>
          </p:nvPr>
        </p:nvSpPr>
        <p:spPr bwMode="gray">
          <a:xfrm>
            <a:off x="0" y="1"/>
            <a:ext cx="12192000" cy="4968000"/>
          </a:xfrm>
          <a:custGeom>
            <a:avLst/>
            <a:gdLst/>
            <a:ahLst/>
            <a:cxnLst/>
            <a:rect l="l" t="t" r="r" b="b"/>
            <a:pathLst>
              <a:path w="9144000" h="4968000">
                <a:moveTo>
                  <a:pt x="0" y="0"/>
                </a:moveTo>
                <a:lnTo>
                  <a:pt x="9144000" y="0"/>
                </a:lnTo>
                <a:lnTo>
                  <a:pt x="9144000" y="3393938"/>
                </a:lnTo>
                <a:lnTo>
                  <a:pt x="2534024" y="3393938"/>
                </a:lnTo>
                <a:lnTo>
                  <a:pt x="2519363" y="3393938"/>
                </a:lnTo>
                <a:lnTo>
                  <a:pt x="2519363" y="4968000"/>
                </a:lnTo>
                <a:lnTo>
                  <a:pt x="0" y="4968000"/>
                </a:lnTo>
                <a:close/>
              </a:path>
            </a:pathLst>
          </a:custGeom>
        </p:spPr>
        <p:txBody>
          <a:bodyPr rtlCol="0" anchor="ctr">
            <a:noAutofit/>
          </a:bodyPr>
          <a:lstStyle>
            <a:lvl1pPr marL="0" indent="0" algn="ctr" defTabSz="914400" rtl="0" eaLnBrk="1" latinLnBrk="0" hangingPunct="1">
              <a:lnSpc>
                <a:spcPct val="95000"/>
              </a:lnSpc>
              <a:spcBef>
                <a:spcPts val="300"/>
              </a:spcBef>
              <a:spcAft>
                <a:spcPts val="300"/>
              </a:spcAft>
              <a:buClr>
                <a:schemeClr val="accent1"/>
              </a:buClr>
              <a:buSzPct val="80000"/>
              <a:buFont typeface="Arial" panose="020B0604020202020204" pitchFamily="34" charset="0"/>
              <a:buNone/>
              <a:defRPr lang="de-CH" sz="1000" kern="1200" dirty="0">
                <a:solidFill>
                  <a:schemeClr val="tx1"/>
                </a:solidFill>
                <a:latin typeface="Frutiger Next Com" panose="020B0503040204020203" pitchFamily="34" charset="0"/>
                <a:ea typeface="+mn-ea"/>
                <a:cs typeface="+mn-cs"/>
              </a:defRPr>
            </a:lvl1pPr>
          </a:lstStyle>
          <a:p>
            <a:pPr lvl="0"/>
            <a:endParaRPr lang="de-DE" noProof="0" dirty="0"/>
          </a:p>
          <a:p>
            <a:pPr lvl="0"/>
            <a:r>
              <a:rPr lang="de-DE" noProof="0" dirty="0"/>
              <a:t>Klicken Sie auf das Symbol, um ein Bild einzufügen.</a:t>
            </a:r>
          </a:p>
        </p:txBody>
      </p:sp>
      <p:sp>
        <p:nvSpPr>
          <p:cNvPr id="12" name="Textplatzhalter 11"/>
          <p:cNvSpPr>
            <a:spLocks noGrp="1"/>
          </p:cNvSpPr>
          <p:nvPr>
            <p:ph type="body" sz="quarter" idx="14"/>
          </p:nvPr>
        </p:nvSpPr>
        <p:spPr bwMode="gray">
          <a:xfrm>
            <a:off x="3677120" y="3545096"/>
            <a:ext cx="8036513" cy="360362"/>
          </a:xfrm>
          <a:prstGeom prst="rect">
            <a:avLst/>
          </a:prstGeom>
        </p:spPr>
        <p:txBody>
          <a:bodyPr/>
          <a:lstStyle>
            <a:lvl1pPr marL="0" indent="0">
              <a:lnSpc>
                <a:spcPts val="3000"/>
              </a:lnSpc>
              <a:spcBef>
                <a:spcPts val="0"/>
              </a:spcBef>
              <a:buNone/>
              <a:defRPr sz="2400" b="1">
                <a:solidFill>
                  <a:schemeClr val="bg1"/>
                </a:solidFill>
                <a:latin typeface="Frutiger Next Com" panose="020B0503040204020203" pitchFamily="34" charset="0"/>
                <a:cs typeface="Arial" panose="020B0604020202020204" pitchFamily="34" charset="0"/>
              </a:defRPr>
            </a:lvl1pPr>
            <a:lvl2pPr marL="457200" indent="0">
              <a:buNone/>
              <a:defRPr sz="2300" b="1">
                <a:latin typeface="Arial" panose="020B0604020202020204" pitchFamily="34" charset="0"/>
                <a:cs typeface="Arial" panose="020B0604020202020204" pitchFamily="34" charset="0"/>
              </a:defRPr>
            </a:lvl2pPr>
            <a:lvl3pPr marL="914400" indent="0">
              <a:buNone/>
              <a:defRPr sz="2300" b="1">
                <a:latin typeface="Arial" panose="020B0604020202020204" pitchFamily="34" charset="0"/>
                <a:cs typeface="Arial" panose="020B0604020202020204" pitchFamily="34" charset="0"/>
              </a:defRPr>
            </a:lvl3pPr>
            <a:lvl4pPr marL="1371600" indent="0">
              <a:buNone/>
              <a:defRPr sz="2300" b="1">
                <a:latin typeface="Arial" panose="020B0604020202020204" pitchFamily="34" charset="0"/>
                <a:cs typeface="Arial" panose="020B0604020202020204" pitchFamily="34" charset="0"/>
              </a:defRPr>
            </a:lvl4pPr>
            <a:lvl5pPr marL="1828800" indent="0">
              <a:buNone/>
              <a:defRPr sz="2300" b="1">
                <a:latin typeface="Arial" panose="020B0604020202020204" pitchFamily="34" charset="0"/>
                <a:cs typeface="Arial" panose="020B0604020202020204" pitchFamily="34" charset="0"/>
              </a:defRPr>
            </a:lvl5pPr>
          </a:lstStyle>
          <a:p>
            <a:pPr lvl="0"/>
            <a:r>
              <a:rPr lang="de-DE" noProof="0"/>
              <a:t>Textmasterformat bearbeiten</a:t>
            </a:r>
          </a:p>
        </p:txBody>
      </p:sp>
      <p:sp>
        <p:nvSpPr>
          <p:cNvPr id="14" name="Textplatzhalter 11"/>
          <p:cNvSpPr>
            <a:spLocks noGrp="1"/>
          </p:cNvSpPr>
          <p:nvPr>
            <p:ph type="body" sz="quarter" idx="16"/>
          </p:nvPr>
        </p:nvSpPr>
        <p:spPr bwMode="gray">
          <a:xfrm>
            <a:off x="3677119" y="4928400"/>
            <a:ext cx="8036512" cy="721084"/>
          </a:xfrm>
          <a:prstGeom prst="rect">
            <a:avLst/>
          </a:prstGeom>
        </p:spPr>
        <p:txBody>
          <a:bodyPr/>
          <a:lstStyle>
            <a:lvl1pPr marL="0" indent="0">
              <a:lnSpc>
                <a:spcPts val="1800"/>
              </a:lnSpc>
              <a:spcBef>
                <a:spcPts val="0"/>
              </a:spcBef>
              <a:buNone/>
              <a:defRPr sz="1200" b="1" baseline="0">
                <a:solidFill>
                  <a:schemeClr val="bg1"/>
                </a:solidFill>
                <a:latin typeface="Frutiger Next Com" panose="020B0503040204020203" pitchFamily="34" charset="0"/>
                <a:cs typeface="Arial" panose="020B0604020202020204" pitchFamily="34" charset="0"/>
              </a:defRPr>
            </a:lvl1pPr>
            <a:lvl2pPr marL="457200" indent="0">
              <a:buNone/>
              <a:defRPr sz="2300" b="1">
                <a:latin typeface="Arial" panose="020B0604020202020204" pitchFamily="34" charset="0"/>
                <a:cs typeface="Arial" panose="020B0604020202020204" pitchFamily="34" charset="0"/>
              </a:defRPr>
            </a:lvl2pPr>
            <a:lvl3pPr marL="914400" indent="0">
              <a:buNone/>
              <a:defRPr sz="2300" b="1">
                <a:latin typeface="Arial" panose="020B0604020202020204" pitchFamily="34" charset="0"/>
                <a:cs typeface="Arial" panose="020B0604020202020204" pitchFamily="34" charset="0"/>
              </a:defRPr>
            </a:lvl3pPr>
            <a:lvl4pPr marL="1371600" indent="0">
              <a:buNone/>
              <a:defRPr sz="2300" b="1">
                <a:latin typeface="Arial" panose="020B0604020202020204" pitchFamily="34" charset="0"/>
                <a:cs typeface="Arial" panose="020B0604020202020204" pitchFamily="34" charset="0"/>
              </a:defRPr>
            </a:lvl4pPr>
            <a:lvl5pPr marL="1828800" indent="0">
              <a:buNone/>
              <a:defRPr sz="2300" b="1">
                <a:latin typeface="Arial" panose="020B0604020202020204" pitchFamily="34" charset="0"/>
                <a:cs typeface="Arial" panose="020B0604020202020204" pitchFamily="34" charset="0"/>
              </a:defRPr>
            </a:lvl5pPr>
          </a:lstStyle>
          <a:p>
            <a:pPr lvl="0"/>
            <a:r>
              <a:rPr lang="de-DE" noProof="0"/>
              <a:t>Textmasterformat bearbeiten</a:t>
            </a:r>
          </a:p>
        </p:txBody>
      </p:sp>
      <p:sp>
        <p:nvSpPr>
          <p:cNvPr id="11" name="Textplatzhalter 11"/>
          <p:cNvSpPr>
            <a:spLocks noGrp="1"/>
          </p:cNvSpPr>
          <p:nvPr>
            <p:ph type="body" sz="quarter" idx="17"/>
          </p:nvPr>
        </p:nvSpPr>
        <p:spPr bwMode="gray">
          <a:xfrm>
            <a:off x="3677121" y="3916888"/>
            <a:ext cx="8036511" cy="990184"/>
          </a:xfrm>
          <a:prstGeom prst="rect">
            <a:avLst/>
          </a:prstGeom>
        </p:spPr>
        <p:txBody>
          <a:bodyPr/>
          <a:lstStyle>
            <a:lvl1pPr marL="0" indent="0">
              <a:lnSpc>
                <a:spcPts val="3000"/>
              </a:lnSpc>
              <a:spcBef>
                <a:spcPts val="0"/>
              </a:spcBef>
              <a:buNone/>
              <a:defRPr sz="2400" b="0">
                <a:solidFill>
                  <a:schemeClr val="bg1"/>
                </a:solidFill>
                <a:latin typeface="Frutiger Next Com" panose="020B0503040204020203" pitchFamily="34" charset="0"/>
                <a:cs typeface="Arial" panose="020B0604020202020204" pitchFamily="34" charset="0"/>
              </a:defRPr>
            </a:lvl1pPr>
            <a:lvl2pPr marL="457200" indent="0">
              <a:buNone/>
              <a:defRPr sz="2300" b="1">
                <a:latin typeface="Arial" panose="020B0604020202020204" pitchFamily="34" charset="0"/>
                <a:cs typeface="Arial" panose="020B0604020202020204" pitchFamily="34" charset="0"/>
              </a:defRPr>
            </a:lvl2pPr>
            <a:lvl3pPr marL="914400" indent="0">
              <a:buNone/>
              <a:defRPr sz="2300" b="1">
                <a:latin typeface="Arial" panose="020B0604020202020204" pitchFamily="34" charset="0"/>
                <a:cs typeface="Arial" panose="020B0604020202020204" pitchFamily="34" charset="0"/>
              </a:defRPr>
            </a:lvl3pPr>
            <a:lvl4pPr marL="1371600" indent="0">
              <a:buNone/>
              <a:defRPr sz="2300" b="1">
                <a:latin typeface="Arial" panose="020B0604020202020204" pitchFamily="34" charset="0"/>
                <a:cs typeface="Arial" panose="020B0604020202020204" pitchFamily="34" charset="0"/>
              </a:defRPr>
            </a:lvl4pPr>
            <a:lvl5pPr marL="1828800" indent="0">
              <a:buNone/>
              <a:defRPr sz="2300" b="1">
                <a:latin typeface="Arial" panose="020B0604020202020204" pitchFamily="34" charset="0"/>
                <a:cs typeface="Arial" panose="020B0604020202020204" pitchFamily="34" charset="0"/>
              </a:defRPr>
            </a:lvl5pPr>
          </a:lstStyle>
          <a:p>
            <a:pPr lvl="0"/>
            <a:r>
              <a:rPr lang="de-DE" noProof="0"/>
              <a:t>Textmasterformat bearbeiten</a:t>
            </a:r>
          </a:p>
        </p:txBody>
      </p:sp>
    </p:spTree>
    <p:extLst>
      <p:ext uri="{BB962C8B-B14F-4D97-AF65-F5344CB8AC3E}">
        <p14:creationId xmlns:p14="http://schemas.microsoft.com/office/powerpoint/2010/main" val="3827285409"/>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folie ohne Bild">
    <p:spTree>
      <p:nvGrpSpPr>
        <p:cNvPr id="1" name=""/>
        <p:cNvGrpSpPr/>
        <p:nvPr/>
      </p:nvGrpSpPr>
      <p:grpSpPr>
        <a:xfrm>
          <a:off x="0" y="0"/>
          <a:ext cx="0" cy="0"/>
          <a:chOff x="0" y="0"/>
          <a:chExt cx="0" cy="0"/>
        </a:xfrm>
      </p:grpSpPr>
      <p:sp>
        <p:nvSpPr>
          <p:cNvPr id="5" name="Rechteck 4"/>
          <p:cNvSpPr/>
          <p:nvPr userDrawn="1"/>
        </p:nvSpPr>
        <p:spPr bwMode="gray">
          <a:xfrm>
            <a:off x="3359152" y="2303464"/>
            <a:ext cx="8832849" cy="34702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fontAlgn="base">
              <a:spcBef>
                <a:spcPct val="0"/>
              </a:spcBef>
              <a:spcAft>
                <a:spcPct val="0"/>
              </a:spcAft>
            </a:pPr>
            <a:endParaRPr lang="de-CH" altLang="de-DE">
              <a:solidFill>
                <a:srgbClr val="5A88B7"/>
              </a:solidFill>
            </a:endParaRPr>
          </a:p>
        </p:txBody>
      </p:sp>
      <p:sp>
        <p:nvSpPr>
          <p:cNvPr id="12" name="Textplatzhalter 11"/>
          <p:cNvSpPr>
            <a:spLocks noGrp="1"/>
          </p:cNvSpPr>
          <p:nvPr>
            <p:ph type="body" sz="quarter" idx="14"/>
          </p:nvPr>
        </p:nvSpPr>
        <p:spPr bwMode="gray">
          <a:xfrm>
            <a:off x="3787166" y="2624937"/>
            <a:ext cx="7926468" cy="360362"/>
          </a:xfrm>
          <a:prstGeom prst="rect">
            <a:avLst/>
          </a:prstGeom>
        </p:spPr>
        <p:txBody>
          <a:bodyPr/>
          <a:lstStyle>
            <a:lvl1pPr marL="0" indent="0">
              <a:lnSpc>
                <a:spcPts val="3000"/>
              </a:lnSpc>
              <a:spcBef>
                <a:spcPts val="0"/>
              </a:spcBef>
              <a:buNone/>
              <a:defRPr sz="2400" b="1">
                <a:solidFill>
                  <a:schemeClr val="bg1"/>
                </a:solidFill>
                <a:latin typeface="Frutiger Next Com" panose="020B0503040204020203" pitchFamily="34" charset="0"/>
                <a:cs typeface="Arial" panose="020B0604020202020204" pitchFamily="34" charset="0"/>
              </a:defRPr>
            </a:lvl1pPr>
            <a:lvl2pPr marL="457200" indent="0">
              <a:buNone/>
              <a:defRPr sz="2300" b="1">
                <a:latin typeface="Arial" panose="020B0604020202020204" pitchFamily="34" charset="0"/>
                <a:cs typeface="Arial" panose="020B0604020202020204" pitchFamily="34" charset="0"/>
              </a:defRPr>
            </a:lvl2pPr>
            <a:lvl3pPr marL="914400" indent="0">
              <a:buNone/>
              <a:defRPr sz="2300" b="1">
                <a:latin typeface="Arial" panose="020B0604020202020204" pitchFamily="34" charset="0"/>
                <a:cs typeface="Arial" panose="020B0604020202020204" pitchFamily="34" charset="0"/>
              </a:defRPr>
            </a:lvl3pPr>
            <a:lvl4pPr marL="1371600" indent="0">
              <a:buNone/>
              <a:defRPr sz="2300" b="1">
                <a:latin typeface="Arial" panose="020B0604020202020204" pitchFamily="34" charset="0"/>
                <a:cs typeface="Arial" panose="020B0604020202020204" pitchFamily="34" charset="0"/>
              </a:defRPr>
            </a:lvl4pPr>
            <a:lvl5pPr marL="1828800" indent="0">
              <a:buNone/>
              <a:defRPr sz="2300" b="1">
                <a:latin typeface="Arial" panose="020B0604020202020204" pitchFamily="34" charset="0"/>
                <a:cs typeface="Arial" panose="020B0604020202020204" pitchFamily="34" charset="0"/>
              </a:defRPr>
            </a:lvl5pPr>
          </a:lstStyle>
          <a:p>
            <a:pPr lvl="0"/>
            <a:r>
              <a:rPr lang="de-DE" noProof="0"/>
              <a:t>Textmasterformat bearbeiten</a:t>
            </a:r>
          </a:p>
        </p:txBody>
      </p:sp>
      <p:sp>
        <p:nvSpPr>
          <p:cNvPr id="14" name="Textplatzhalter 11"/>
          <p:cNvSpPr>
            <a:spLocks noGrp="1"/>
          </p:cNvSpPr>
          <p:nvPr>
            <p:ph type="body" sz="quarter" idx="16"/>
          </p:nvPr>
        </p:nvSpPr>
        <p:spPr bwMode="gray">
          <a:xfrm>
            <a:off x="3787163" y="4092570"/>
            <a:ext cx="7926471" cy="776590"/>
          </a:xfrm>
          <a:prstGeom prst="rect">
            <a:avLst/>
          </a:prstGeom>
        </p:spPr>
        <p:txBody>
          <a:bodyPr/>
          <a:lstStyle>
            <a:lvl1pPr marL="0" indent="0">
              <a:lnSpc>
                <a:spcPts val="1800"/>
              </a:lnSpc>
              <a:spcBef>
                <a:spcPts val="0"/>
              </a:spcBef>
              <a:buNone/>
              <a:defRPr sz="1200" b="1" baseline="0">
                <a:solidFill>
                  <a:schemeClr val="bg1"/>
                </a:solidFill>
                <a:latin typeface="Frutiger Next Com" panose="020B0503040204020203" pitchFamily="34" charset="0"/>
                <a:cs typeface="Arial" panose="020B0604020202020204" pitchFamily="34" charset="0"/>
              </a:defRPr>
            </a:lvl1pPr>
            <a:lvl2pPr marL="457200" indent="0">
              <a:buNone/>
              <a:defRPr sz="2300" b="1">
                <a:latin typeface="Arial" panose="020B0604020202020204" pitchFamily="34" charset="0"/>
                <a:cs typeface="Arial" panose="020B0604020202020204" pitchFamily="34" charset="0"/>
              </a:defRPr>
            </a:lvl2pPr>
            <a:lvl3pPr marL="914400" indent="0">
              <a:buNone/>
              <a:defRPr sz="2300" b="1">
                <a:latin typeface="Arial" panose="020B0604020202020204" pitchFamily="34" charset="0"/>
                <a:cs typeface="Arial" panose="020B0604020202020204" pitchFamily="34" charset="0"/>
              </a:defRPr>
            </a:lvl3pPr>
            <a:lvl4pPr marL="1371600" indent="0">
              <a:buNone/>
              <a:defRPr sz="2300" b="1">
                <a:latin typeface="Arial" panose="020B0604020202020204" pitchFamily="34" charset="0"/>
                <a:cs typeface="Arial" panose="020B0604020202020204" pitchFamily="34" charset="0"/>
              </a:defRPr>
            </a:lvl4pPr>
            <a:lvl5pPr marL="1828800" indent="0">
              <a:buNone/>
              <a:defRPr sz="2300" b="1">
                <a:latin typeface="Arial" panose="020B0604020202020204" pitchFamily="34" charset="0"/>
                <a:cs typeface="Arial" panose="020B0604020202020204" pitchFamily="34" charset="0"/>
              </a:defRPr>
            </a:lvl5pPr>
          </a:lstStyle>
          <a:p>
            <a:pPr lvl="0"/>
            <a:r>
              <a:rPr lang="de-DE" noProof="0"/>
              <a:t>Textmasterformat bearbeiten</a:t>
            </a:r>
          </a:p>
        </p:txBody>
      </p:sp>
      <p:sp>
        <p:nvSpPr>
          <p:cNvPr id="11" name="Textplatzhalter 11"/>
          <p:cNvSpPr>
            <a:spLocks noGrp="1"/>
          </p:cNvSpPr>
          <p:nvPr>
            <p:ph type="body" sz="quarter" idx="17"/>
          </p:nvPr>
        </p:nvSpPr>
        <p:spPr bwMode="gray">
          <a:xfrm>
            <a:off x="3787166" y="2996729"/>
            <a:ext cx="7926469" cy="990184"/>
          </a:xfrm>
          <a:prstGeom prst="rect">
            <a:avLst/>
          </a:prstGeom>
        </p:spPr>
        <p:txBody>
          <a:bodyPr/>
          <a:lstStyle>
            <a:lvl1pPr marL="0" indent="0">
              <a:lnSpc>
                <a:spcPts val="3000"/>
              </a:lnSpc>
              <a:spcBef>
                <a:spcPts val="0"/>
              </a:spcBef>
              <a:buNone/>
              <a:defRPr sz="2400" b="0">
                <a:solidFill>
                  <a:schemeClr val="bg1"/>
                </a:solidFill>
                <a:latin typeface="Frutiger Next Com" panose="020B0503040204020203" pitchFamily="34" charset="0"/>
                <a:cs typeface="Arial" panose="020B0604020202020204" pitchFamily="34" charset="0"/>
              </a:defRPr>
            </a:lvl1pPr>
            <a:lvl2pPr marL="457200" indent="0">
              <a:buNone/>
              <a:defRPr sz="2300" b="1">
                <a:latin typeface="Arial" panose="020B0604020202020204" pitchFamily="34" charset="0"/>
                <a:cs typeface="Arial" panose="020B0604020202020204" pitchFamily="34" charset="0"/>
              </a:defRPr>
            </a:lvl2pPr>
            <a:lvl3pPr marL="914400" indent="0">
              <a:buNone/>
              <a:defRPr sz="2300" b="1">
                <a:latin typeface="Arial" panose="020B0604020202020204" pitchFamily="34" charset="0"/>
                <a:cs typeface="Arial" panose="020B0604020202020204" pitchFamily="34" charset="0"/>
              </a:defRPr>
            </a:lvl3pPr>
            <a:lvl4pPr marL="1371600" indent="0">
              <a:buNone/>
              <a:defRPr sz="2300" b="1">
                <a:latin typeface="Arial" panose="020B0604020202020204" pitchFamily="34" charset="0"/>
                <a:cs typeface="Arial" panose="020B0604020202020204" pitchFamily="34" charset="0"/>
              </a:defRPr>
            </a:lvl4pPr>
            <a:lvl5pPr marL="1828800" indent="0">
              <a:buNone/>
              <a:defRPr sz="2300" b="1">
                <a:latin typeface="Arial" panose="020B0604020202020204" pitchFamily="34" charset="0"/>
                <a:cs typeface="Arial" panose="020B0604020202020204" pitchFamily="34" charset="0"/>
              </a:defRPr>
            </a:lvl5pPr>
          </a:lstStyle>
          <a:p>
            <a:pPr lvl="0"/>
            <a:r>
              <a:rPr lang="de-DE" noProof="0"/>
              <a:t>Textmasterformat bearbeiten</a:t>
            </a:r>
          </a:p>
        </p:txBody>
      </p:sp>
    </p:spTree>
    <p:extLst>
      <p:ext uri="{BB962C8B-B14F-4D97-AF65-F5344CB8AC3E}">
        <p14:creationId xmlns:p14="http://schemas.microsoft.com/office/powerpoint/2010/main" val="1231495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sp>
        <p:nvSpPr>
          <p:cNvPr id="8" name="Textplatzhalter 4"/>
          <p:cNvSpPr>
            <a:spLocks noGrp="1"/>
          </p:cNvSpPr>
          <p:nvPr>
            <p:ph type="body" sz="quarter" idx="14"/>
          </p:nvPr>
        </p:nvSpPr>
        <p:spPr bwMode="gray">
          <a:xfrm>
            <a:off x="478367" y="1557338"/>
            <a:ext cx="11235267" cy="4681537"/>
          </a:xfrm>
        </p:spPr>
        <p:txBody>
          <a:bodyPr/>
          <a:lstStyle>
            <a:lvl1pPr marL="0" indent="450850">
              <a:lnSpc>
                <a:spcPts val="2800"/>
              </a:lnSpc>
              <a:buClrTx/>
              <a:buFont typeface="+mj-lt"/>
              <a:buAutoNum type="arabicPeriod"/>
              <a:defRPr b="0">
                <a:solidFill>
                  <a:schemeClr val="tx1"/>
                </a:solidFill>
              </a:defRPr>
            </a:lvl1pPr>
            <a:lvl2pPr marL="450000" indent="-450000">
              <a:lnSpc>
                <a:spcPts val="4600"/>
              </a:lnSpc>
              <a:buClrTx/>
              <a:buFont typeface="+mj-lt"/>
              <a:buAutoNum type="arabicPeriod"/>
              <a:defRPr sz="4000" b="0">
                <a:solidFill>
                  <a:schemeClr val="accent1"/>
                </a:solidFill>
              </a:defRPr>
            </a:lvl2pPr>
            <a:lvl3pPr marL="0" indent="450000">
              <a:lnSpc>
                <a:spcPts val="2200"/>
              </a:lnSpc>
              <a:buClrTx/>
              <a:buFont typeface="+mj-lt"/>
              <a:buNone/>
              <a:defRPr sz="1600">
                <a:solidFill>
                  <a:schemeClr val="tx1"/>
                </a:solidFill>
              </a:defRPr>
            </a:lvl3pPr>
            <a:lvl4pPr marL="0" indent="450000">
              <a:lnSpc>
                <a:spcPts val="2200"/>
              </a:lnSpc>
              <a:buFont typeface="+mj-lt"/>
              <a:buAutoNum type="arabicPeriod"/>
              <a:defRPr sz="1600">
                <a:solidFill>
                  <a:schemeClr val="bg1"/>
                </a:solidFill>
              </a:defRPr>
            </a:lvl4pPr>
            <a:lvl5pPr marL="0" indent="450000">
              <a:lnSpc>
                <a:spcPts val="2200"/>
              </a:lnSpc>
              <a:buClrTx/>
              <a:buFont typeface="+mj-lt"/>
              <a:buNone/>
              <a:defRPr sz="1600">
                <a:solidFill>
                  <a:schemeClr val="tx1"/>
                </a:solidFill>
              </a:defRPr>
            </a:lvl5pPr>
            <a:lvl6pPr marL="0" indent="450000">
              <a:lnSpc>
                <a:spcPts val="2200"/>
              </a:lnSpc>
              <a:buNone/>
              <a:defRPr sz="1600">
                <a:solidFill>
                  <a:schemeClr val="bg1"/>
                </a:solidFill>
              </a:defRPr>
            </a:lvl6pPr>
            <a:lvl7pPr indent="450000">
              <a:lnSpc>
                <a:spcPts val="2200"/>
              </a:lnSpc>
              <a:defRPr sz="1600" cap="none">
                <a:solidFill>
                  <a:schemeClr val="bg1"/>
                </a:solidFill>
              </a:defRPr>
            </a:lvl7pPr>
            <a:lvl8pPr indent="450000">
              <a:lnSpc>
                <a:spcPts val="2200"/>
              </a:lnSpc>
              <a:defRPr sz="1600">
                <a:solidFill>
                  <a:schemeClr val="bg1"/>
                </a:solidFill>
              </a:defRPr>
            </a:lvl8pPr>
            <a:lvl9pPr indent="450000">
              <a:lnSpc>
                <a:spcPts val="2200"/>
              </a:lnSpc>
              <a:defRPr sz="1600">
                <a:solidFill>
                  <a:schemeClr val="bg1"/>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Date Placeholder 2"/>
          <p:cNvSpPr>
            <a:spLocks noGrp="1"/>
          </p:cNvSpPr>
          <p:nvPr>
            <p:ph type="dt" sz="half" idx="15"/>
          </p:nvPr>
        </p:nvSpPr>
        <p:spPr/>
        <p:txBody>
          <a:bodyPr/>
          <a:lstStyle>
            <a:lvl1pPr>
              <a:defRPr/>
            </a:lvl1pPr>
          </a:lstStyle>
          <a:p>
            <a:fld id="{70A9BD9A-C8FF-4366-8557-AAEFF9E81895}" type="datetime1">
              <a:rPr lang="de-DE" altLang="de-DE" smtClean="0">
                <a:solidFill>
                  <a:prstClr val="black"/>
                </a:solidFill>
              </a:rPr>
              <a:pPr/>
              <a:t>16.09.2016</a:t>
            </a:fld>
            <a:endParaRPr lang="de-DE" altLang="de-DE">
              <a:solidFill>
                <a:prstClr val="black"/>
              </a:solidFill>
            </a:endParaRPr>
          </a:p>
        </p:txBody>
      </p:sp>
      <p:sp>
        <p:nvSpPr>
          <p:cNvPr id="4" name="Footer Placeholder 3"/>
          <p:cNvSpPr>
            <a:spLocks noGrp="1"/>
          </p:cNvSpPr>
          <p:nvPr>
            <p:ph type="ftr" sz="quarter" idx="16"/>
          </p:nvPr>
        </p:nvSpPr>
        <p:spPr/>
        <p:txBody>
          <a:bodyPr/>
          <a:lstStyle>
            <a:lvl1pPr>
              <a:defRPr/>
            </a:lvl1pPr>
          </a:lstStyle>
          <a:p>
            <a:pPr>
              <a:defRPr/>
            </a:pPr>
            <a:r>
              <a:rPr lang="de-CH">
                <a:solidFill>
                  <a:prstClr val="black"/>
                </a:solidFill>
              </a:rPr>
              <a:t>Raiffeisen Switzerland | Corporate Presentation </a:t>
            </a:r>
          </a:p>
        </p:txBody>
      </p:sp>
      <p:sp>
        <p:nvSpPr>
          <p:cNvPr id="5" name="Slide Number Placeholder 5"/>
          <p:cNvSpPr>
            <a:spLocks noGrp="1"/>
          </p:cNvSpPr>
          <p:nvPr>
            <p:ph type="sldNum" sz="quarter" idx="17"/>
          </p:nvPr>
        </p:nvSpPr>
        <p:spPr/>
        <p:txBody>
          <a:bodyPr/>
          <a:lstStyle>
            <a:lvl1pPr>
              <a:defRPr/>
            </a:lvl1pPr>
          </a:lstStyle>
          <a:p>
            <a:fld id="{EED0319B-E3C4-4E9D-9771-0774E040A9C2}"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29541821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sverzeichnis negativ">
    <p:spTree>
      <p:nvGrpSpPr>
        <p:cNvPr id="1" name=""/>
        <p:cNvGrpSpPr/>
        <p:nvPr/>
      </p:nvGrpSpPr>
      <p:grpSpPr>
        <a:xfrm>
          <a:off x="0" y="0"/>
          <a:ext cx="0" cy="0"/>
          <a:chOff x="0" y="0"/>
          <a:chExt cx="0" cy="0"/>
        </a:xfrm>
      </p:grpSpPr>
      <p:sp>
        <p:nvSpPr>
          <p:cNvPr id="3" name="Rechteck 2"/>
          <p:cNvSpPr/>
          <p:nvPr userDrawn="1"/>
        </p:nvSpPr>
        <p:spPr bwMode="gray">
          <a:xfrm>
            <a:off x="239185" y="188914"/>
            <a:ext cx="11713633" cy="6480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fontAlgn="base">
              <a:spcBef>
                <a:spcPct val="0"/>
              </a:spcBef>
              <a:spcAft>
                <a:spcPct val="0"/>
              </a:spcAft>
            </a:pPr>
            <a:endParaRPr lang="de-CH" altLang="de-DE">
              <a:solidFill>
                <a:srgbClr val="FFFFFF"/>
              </a:solidFill>
            </a:endParaRPr>
          </a:p>
        </p:txBody>
      </p:sp>
      <p:sp>
        <p:nvSpPr>
          <p:cNvPr id="6" name="Textplatzhalter 4"/>
          <p:cNvSpPr>
            <a:spLocks noGrp="1"/>
          </p:cNvSpPr>
          <p:nvPr>
            <p:ph type="body" sz="quarter" idx="14"/>
          </p:nvPr>
        </p:nvSpPr>
        <p:spPr bwMode="gray">
          <a:xfrm>
            <a:off x="478367" y="1557338"/>
            <a:ext cx="11235267" cy="4679950"/>
          </a:xfrm>
        </p:spPr>
        <p:txBody>
          <a:bodyPr/>
          <a:lstStyle>
            <a:lvl1pPr marL="0" indent="450850">
              <a:lnSpc>
                <a:spcPts val="2800"/>
              </a:lnSpc>
              <a:buClr>
                <a:schemeClr val="bg1"/>
              </a:buClr>
              <a:buFont typeface="+mj-lt"/>
              <a:buAutoNum type="arabicPeriod"/>
              <a:defRPr b="0">
                <a:solidFill>
                  <a:schemeClr val="bg1"/>
                </a:solidFill>
              </a:defRPr>
            </a:lvl1pPr>
            <a:lvl2pPr marL="450000" indent="-450000">
              <a:lnSpc>
                <a:spcPts val="4600"/>
              </a:lnSpc>
              <a:buClr>
                <a:schemeClr val="bg1"/>
              </a:buClr>
              <a:buFont typeface="+mj-lt"/>
              <a:buAutoNum type="arabicPeriod"/>
              <a:defRPr sz="4000" b="0">
                <a:solidFill>
                  <a:schemeClr val="bg1"/>
                </a:solidFill>
              </a:defRPr>
            </a:lvl2pPr>
            <a:lvl3pPr marL="0" indent="450000">
              <a:lnSpc>
                <a:spcPts val="2200"/>
              </a:lnSpc>
              <a:buFont typeface="+mj-lt"/>
              <a:buNone/>
              <a:defRPr sz="1600">
                <a:solidFill>
                  <a:schemeClr val="bg1"/>
                </a:solidFill>
              </a:defRPr>
            </a:lvl3pPr>
            <a:lvl4pPr marL="0" indent="450000">
              <a:lnSpc>
                <a:spcPts val="2200"/>
              </a:lnSpc>
              <a:buFont typeface="+mj-lt"/>
              <a:buAutoNum type="arabicPeriod"/>
              <a:defRPr sz="1600">
                <a:solidFill>
                  <a:schemeClr val="bg1"/>
                </a:solidFill>
              </a:defRPr>
            </a:lvl4pPr>
            <a:lvl5pPr marL="0" indent="450000">
              <a:lnSpc>
                <a:spcPts val="2200"/>
              </a:lnSpc>
              <a:buFont typeface="+mj-lt"/>
              <a:buNone/>
              <a:defRPr sz="1600">
                <a:solidFill>
                  <a:schemeClr val="bg1"/>
                </a:solidFill>
              </a:defRPr>
            </a:lvl5pPr>
            <a:lvl6pPr marL="0" indent="450000">
              <a:lnSpc>
                <a:spcPts val="2200"/>
              </a:lnSpc>
              <a:buNone/>
              <a:defRPr sz="1600">
                <a:solidFill>
                  <a:schemeClr val="bg1"/>
                </a:solidFill>
              </a:defRPr>
            </a:lvl6pPr>
            <a:lvl7pPr indent="450000">
              <a:lnSpc>
                <a:spcPts val="2200"/>
              </a:lnSpc>
              <a:defRPr sz="1600" cap="none">
                <a:solidFill>
                  <a:schemeClr val="bg1"/>
                </a:solidFill>
              </a:defRPr>
            </a:lvl7pPr>
            <a:lvl8pPr indent="450000">
              <a:lnSpc>
                <a:spcPts val="2200"/>
              </a:lnSpc>
              <a:defRPr sz="1600">
                <a:solidFill>
                  <a:schemeClr val="bg1"/>
                </a:solidFill>
              </a:defRPr>
            </a:lvl8pPr>
            <a:lvl9pPr indent="450000">
              <a:lnSpc>
                <a:spcPts val="2200"/>
              </a:lnSpc>
              <a:defRPr sz="1600">
                <a:solidFill>
                  <a:schemeClr val="bg1"/>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14413816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8" name="Text Placeholder 17"/>
          <p:cNvSpPr>
            <a:spLocks noGrp="1"/>
          </p:cNvSpPr>
          <p:nvPr>
            <p:ph type="body" sz="quarter" idx="17"/>
          </p:nvPr>
        </p:nvSpPr>
        <p:spPr bwMode="gray">
          <a:xfrm>
            <a:off x="478367" y="1557339"/>
            <a:ext cx="11232000" cy="467994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Title 18"/>
          <p:cNvSpPr>
            <a:spLocks noGrp="1"/>
          </p:cNvSpPr>
          <p:nvPr>
            <p:ph type="title"/>
          </p:nvPr>
        </p:nvSpPr>
        <p:spPr bwMode="gray"/>
        <p:txBody>
          <a:bodyPr/>
          <a:lstStyle/>
          <a:p>
            <a:r>
              <a:rPr lang="de-DE"/>
              <a:t>Titelmasterformat durch Klicken bearbeiten</a:t>
            </a:r>
            <a:endParaRPr lang="de-DE" dirty="0"/>
          </a:p>
        </p:txBody>
      </p:sp>
      <p:sp>
        <p:nvSpPr>
          <p:cNvPr id="4" name="Date Placeholder 3"/>
          <p:cNvSpPr>
            <a:spLocks noGrp="1"/>
          </p:cNvSpPr>
          <p:nvPr>
            <p:ph type="dt" sz="half" idx="18"/>
          </p:nvPr>
        </p:nvSpPr>
        <p:spPr/>
        <p:txBody>
          <a:bodyPr/>
          <a:lstStyle>
            <a:lvl1pPr>
              <a:defRPr/>
            </a:lvl1pPr>
          </a:lstStyle>
          <a:p>
            <a:fld id="{86FD33C4-3FD5-4E0B-83A7-B73A75D78F64}" type="datetime1">
              <a:rPr lang="de-DE" altLang="de-DE" smtClean="0">
                <a:solidFill>
                  <a:prstClr val="black"/>
                </a:solidFill>
              </a:rPr>
              <a:pPr/>
              <a:t>16.09.2016</a:t>
            </a:fld>
            <a:endParaRPr lang="de-DE" altLang="de-DE">
              <a:solidFill>
                <a:prstClr val="black"/>
              </a:solidFill>
            </a:endParaRPr>
          </a:p>
        </p:txBody>
      </p:sp>
      <p:sp>
        <p:nvSpPr>
          <p:cNvPr id="5" name="Footer Placeholder 4"/>
          <p:cNvSpPr>
            <a:spLocks noGrp="1"/>
          </p:cNvSpPr>
          <p:nvPr>
            <p:ph type="ftr" sz="quarter" idx="19"/>
          </p:nvPr>
        </p:nvSpPr>
        <p:spPr/>
        <p:txBody>
          <a:bodyPr/>
          <a:lstStyle>
            <a:lvl1pPr>
              <a:defRPr/>
            </a:lvl1pPr>
          </a:lstStyle>
          <a:p>
            <a:pPr>
              <a:defRPr/>
            </a:pPr>
            <a:r>
              <a:rPr lang="de-CH">
                <a:solidFill>
                  <a:prstClr val="black"/>
                </a:solidFill>
              </a:rPr>
              <a:t>Raiffeisen Switzerland | Corporate Presentation </a:t>
            </a:r>
          </a:p>
        </p:txBody>
      </p:sp>
      <p:sp>
        <p:nvSpPr>
          <p:cNvPr id="6" name="Slide Number Placeholder 5"/>
          <p:cNvSpPr>
            <a:spLocks noGrp="1"/>
          </p:cNvSpPr>
          <p:nvPr>
            <p:ph type="sldNum" sz="quarter" idx="20"/>
          </p:nvPr>
        </p:nvSpPr>
        <p:spPr/>
        <p:txBody>
          <a:bodyPr/>
          <a:lstStyle>
            <a:lvl1pPr>
              <a:defRPr/>
            </a:lvl1pPr>
          </a:lstStyle>
          <a:p>
            <a:fld id="{59324FBA-9CCA-4149-B7EC-1E5C8B81A438}"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3889155891"/>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2-spalti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75765" y="333375"/>
            <a:ext cx="11235479" cy="863601"/>
          </a:xfrm>
        </p:spPr>
        <p:txBody>
          <a:bodyPr/>
          <a:lstStyle/>
          <a:p>
            <a:r>
              <a:rPr lang="de-DE"/>
              <a:t>Titelmasterformat durch Klicken bearbeiten</a:t>
            </a:r>
            <a:endParaRPr lang="de-DE" dirty="0"/>
          </a:p>
        </p:txBody>
      </p:sp>
      <p:sp>
        <p:nvSpPr>
          <p:cNvPr id="5" name="Text Placeholder 4"/>
          <p:cNvSpPr>
            <a:spLocks noGrp="1"/>
          </p:cNvSpPr>
          <p:nvPr>
            <p:ph type="body" sz="quarter" idx="15"/>
          </p:nvPr>
        </p:nvSpPr>
        <p:spPr bwMode="gray">
          <a:xfrm>
            <a:off x="476251" y="1557338"/>
            <a:ext cx="5472000" cy="46799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Text Placeholder 4"/>
          <p:cNvSpPr>
            <a:spLocks noGrp="1"/>
          </p:cNvSpPr>
          <p:nvPr>
            <p:ph type="body" sz="quarter" idx="16"/>
          </p:nvPr>
        </p:nvSpPr>
        <p:spPr bwMode="gray">
          <a:xfrm>
            <a:off x="6239243" y="1557338"/>
            <a:ext cx="5472000" cy="46799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Date Placeholder 5"/>
          <p:cNvSpPr>
            <a:spLocks noGrp="1"/>
          </p:cNvSpPr>
          <p:nvPr>
            <p:ph type="dt" sz="half" idx="17"/>
          </p:nvPr>
        </p:nvSpPr>
        <p:spPr/>
        <p:txBody>
          <a:bodyPr/>
          <a:lstStyle>
            <a:lvl1pPr>
              <a:defRPr/>
            </a:lvl1pPr>
          </a:lstStyle>
          <a:p>
            <a:fld id="{9D171581-C74A-4211-AB72-3D0E72F85039}" type="datetime1">
              <a:rPr lang="de-DE" altLang="de-DE" smtClean="0">
                <a:solidFill>
                  <a:prstClr val="black"/>
                </a:solidFill>
              </a:rPr>
              <a:pPr/>
              <a:t>16.09.2016</a:t>
            </a:fld>
            <a:endParaRPr lang="de-DE" altLang="de-DE">
              <a:solidFill>
                <a:prstClr val="black"/>
              </a:solidFill>
            </a:endParaRPr>
          </a:p>
        </p:txBody>
      </p:sp>
      <p:sp>
        <p:nvSpPr>
          <p:cNvPr id="7" name="Footer Placeholder 10"/>
          <p:cNvSpPr>
            <a:spLocks noGrp="1"/>
          </p:cNvSpPr>
          <p:nvPr>
            <p:ph type="ftr" sz="quarter" idx="18"/>
          </p:nvPr>
        </p:nvSpPr>
        <p:spPr/>
        <p:txBody>
          <a:bodyPr/>
          <a:lstStyle>
            <a:lvl1pPr>
              <a:defRPr/>
            </a:lvl1pPr>
          </a:lstStyle>
          <a:p>
            <a:pPr>
              <a:defRPr/>
            </a:pPr>
            <a:r>
              <a:rPr lang="de-CH">
                <a:solidFill>
                  <a:prstClr val="black"/>
                </a:solidFill>
              </a:rPr>
              <a:t>Raiffeisen Switzerland | Corporate Presentation </a:t>
            </a:r>
          </a:p>
        </p:txBody>
      </p:sp>
      <p:sp>
        <p:nvSpPr>
          <p:cNvPr id="8" name="Slide Number Placeholder 14"/>
          <p:cNvSpPr>
            <a:spLocks noGrp="1"/>
          </p:cNvSpPr>
          <p:nvPr>
            <p:ph type="sldNum" sz="quarter" idx="19"/>
          </p:nvPr>
        </p:nvSpPr>
        <p:spPr/>
        <p:txBody>
          <a:bodyPr/>
          <a:lstStyle>
            <a:lvl1pPr>
              <a:defRPr/>
            </a:lvl1pPr>
          </a:lstStyle>
          <a:p>
            <a:fld id="{D531D174-9B51-405B-8BA0-687F7C3CA125}"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13209211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 Text und 1/3 Bild">
    <p:spTree>
      <p:nvGrpSpPr>
        <p:cNvPr id="1" name=""/>
        <p:cNvGrpSpPr/>
        <p:nvPr/>
      </p:nvGrpSpPr>
      <p:grpSpPr>
        <a:xfrm>
          <a:off x="0" y="0"/>
          <a:ext cx="0" cy="0"/>
          <a:chOff x="0" y="0"/>
          <a:chExt cx="0" cy="0"/>
        </a:xfrm>
      </p:grpSpPr>
      <p:sp>
        <p:nvSpPr>
          <p:cNvPr id="4" name="Bildplatzhalter 3"/>
          <p:cNvSpPr>
            <a:spLocks noGrp="1"/>
          </p:cNvSpPr>
          <p:nvPr>
            <p:ph type="pic" sz="quarter" idx="15"/>
          </p:nvPr>
        </p:nvSpPr>
        <p:spPr bwMode="gray">
          <a:xfrm>
            <a:off x="8159751" y="1557850"/>
            <a:ext cx="3552352" cy="4671493"/>
          </a:xfrm>
          <a:prstGeom prst="rect">
            <a:avLst/>
          </a:prstGeom>
        </p:spPr>
        <p:txBody>
          <a:bodyPr rtlCol="0" anchor="ctr">
            <a:noAutofit/>
          </a:bodyPr>
          <a:lstStyle>
            <a:lvl1pPr marL="0" indent="0" algn="ctr" rtl="0">
              <a:buNone/>
              <a:defRPr lang="de-CH" sz="1000" kern="1200">
                <a:solidFill>
                  <a:schemeClr val="tx1"/>
                </a:solidFill>
                <a:latin typeface="Frutiger Next Com" panose="020B0503040204020203" pitchFamily="34" charset="0"/>
                <a:ea typeface="+mn-ea"/>
                <a:cs typeface="+mn-cs"/>
              </a:defRPr>
            </a:lvl1pPr>
          </a:lstStyle>
          <a:p>
            <a:pPr lvl="0"/>
            <a:endParaRPr lang="de-DE" noProof="0" dirty="0"/>
          </a:p>
          <a:p>
            <a:pPr lvl="0"/>
            <a:r>
              <a:rPr lang="de-DE" noProof="0" dirty="0"/>
              <a:t>Klicken Sie auf das Symbol, </a:t>
            </a:r>
            <a:br>
              <a:rPr lang="de-DE" noProof="0" dirty="0"/>
            </a:br>
            <a:r>
              <a:rPr lang="de-DE" noProof="0" dirty="0"/>
              <a:t>um ein Bild einzufügen.</a:t>
            </a:r>
          </a:p>
        </p:txBody>
      </p:sp>
      <p:sp>
        <p:nvSpPr>
          <p:cNvPr id="2" name="Title 1"/>
          <p:cNvSpPr>
            <a:spLocks noGrp="1"/>
          </p:cNvSpPr>
          <p:nvPr>
            <p:ph type="title"/>
          </p:nvPr>
        </p:nvSpPr>
        <p:spPr bwMode="gray">
          <a:xfrm>
            <a:off x="478367" y="333375"/>
            <a:ext cx="11232000" cy="863601"/>
          </a:xfrm>
        </p:spPr>
        <p:txBody>
          <a:bodyPr/>
          <a:lstStyle/>
          <a:p>
            <a:r>
              <a:rPr lang="de-DE"/>
              <a:t>Titelmasterformat durch Klicken bearbeiten</a:t>
            </a:r>
            <a:endParaRPr lang="de-DE" dirty="0"/>
          </a:p>
        </p:txBody>
      </p:sp>
      <p:sp>
        <p:nvSpPr>
          <p:cNvPr id="5" name="Text Placeholder 4"/>
          <p:cNvSpPr>
            <a:spLocks noGrp="1"/>
          </p:cNvSpPr>
          <p:nvPr>
            <p:ph type="body" sz="quarter" idx="16"/>
          </p:nvPr>
        </p:nvSpPr>
        <p:spPr bwMode="gray">
          <a:xfrm>
            <a:off x="478367" y="1557338"/>
            <a:ext cx="7392000" cy="4672012"/>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Date Placeholder 5"/>
          <p:cNvSpPr>
            <a:spLocks noGrp="1"/>
          </p:cNvSpPr>
          <p:nvPr>
            <p:ph type="dt" sz="half" idx="17"/>
          </p:nvPr>
        </p:nvSpPr>
        <p:spPr/>
        <p:txBody>
          <a:bodyPr/>
          <a:lstStyle>
            <a:lvl1pPr>
              <a:defRPr/>
            </a:lvl1pPr>
          </a:lstStyle>
          <a:p>
            <a:fld id="{7C4B91E8-08FE-41A1-AB82-40151D28C37A}" type="datetime1">
              <a:rPr lang="de-DE" altLang="de-DE" smtClean="0">
                <a:solidFill>
                  <a:prstClr val="black"/>
                </a:solidFill>
              </a:rPr>
              <a:pPr/>
              <a:t>16.09.2016</a:t>
            </a:fld>
            <a:endParaRPr lang="de-DE" altLang="de-DE">
              <a:solidFill>
                <a:prstClr val="black"/>
              </a:solidFill>
            </a:endParaRPr>
          </a:p>
        </p:txBody>
      </p:sp>
      <p:sp>
        <p:nvSpPr>
          <p:cNvPr id="7" name="Footer Placeholder 6"/>
          <p:cNvSpPr>
            <a:spLocks noGrp="1"/>
          </p:cNvSpPr>
          <p:nvPr>
            <p:ph type="ftr" sz="quarter" idx="18"/>
          </p:nvPr>
        </p:nvSpPr>
        <p:spPr/>
        <p:txBody>
          <a:bodyPr/>
          <a:lstStyle>
            <a:lvl1pPr>
              <a:defRPr/>
            </a:lvl1pPr>
          </a:lstStyle>
          <a:p>
            <a:pPr>
              <a:defRPr/>
            </a:pPr>
            <a:r>
              <a:rPr lang="de-CH">
                <a:solidFill>
                  <a:prstClr val="black"/>
                </a:solidFill>
              </a:rPr>
              <a:t>Raiffeisen Switzerland | Corporate Presentation </a:t>
            </a:r>
          </a:p>
        </p:txBody>
      </p:sp>
      <p:sp>
        <p:nvSpPr>
          <p:cNvPr id="8" name="Slide Number Placeholder 8"/>
          <p:cNvSpPr>
            <a:spLocks noGrp="1"/>
          </p:cNvSpPr>
          <p:nvPr>
            <p:ph type="sldNum" sz="quarter" idx="19"/>
          </p:nvPr>
        </p:nvSpPr>
        <p:spPr/>
        <p:txBody>
          <a:bodyPr/>
          <a:lstStyle>
            <a:lvl1pPr>
              <a:defRPr/>
            </a:lvl1pPr>
          </a:lstStyle>
          <a:p>
            <a:fld id="{3E57FA94-15DC-4D54-A4FB-787F709CF357}"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34976110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DC472-2607-4DA3-808A-EFB749356194}" type="datetimeFigureOut">
              <a:rPr lang="it-CH" smtClean="0"/>
              <a:t>16.09.2016</a:t>
            </a:fld>
            <a:endParaRPr lang="it-CH"/>
          </a:p>
        </p:txBody>
      </p:sp>
      <p:sp>
        <p:nvSpPr>
          <p:cNvPr id="5" name="Footer Placeholder 4"/>
          <p:cNvSpPr>
            <a:spLocks noGrp="1"/>
          </p:cNvSpPr>
          <p:nvPr>
            <p:ph type="ftr" sz="quarter" idx="11"/>
          </p:nvPr>
        </p:nvSpPr>
        <p:spPr/>
        <p:txBody>
          <a:bodyPr/>
          <a:lstStyle/>
          <a:p>
            <a:endParaRPr lang="it-CH"/>
          </a:p>
        </p:txBody>
      </p:sp>
      <p:sp>
        <p:nvSpPr>
          <p:cNvPr id="6" name="Slide Number Placeholder 5"/>
          <p:cNvSpPr>
            <a:spLocks noGrp="1"/>
          </p:cNvSpPr>
          <p:nvPr>
            <p:ph type="sldNum" sz="quarter" idx="12"/>
          </p:nvPr>
        </p:nvSpPr>
        <p:spPr/>
        <p:txBody>
          <a:bodyPr/>
          <a:lstStyle/>
          <a:p>
            <a:fld id="{6AFFC694-0EF6-4A41-8255-5CFEBA60A463}" type="slidenum">
              <a:rPr lang="it-CH" smtClean="0"/>
              <a:t>‹Nr.›</a:t>
            </a:fld>
            <a:endParaRPr lang="it-CH"/>
          </a:p>
        </p:txBody>
      </p:sp>
    </p:spTree>
    <p:extLst>
      <p:ext uri="{BB962C8B-B14F-4D97-AF65-F5344CB8AC3E}">
        <p14:creationId xmlns:p14="http://schemas.microsoft.com/office/powerpoint/2010/main" val="6800789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 Text und Bild">
    <p:spTree>
      <p:nvGrpSpPr>
        <p:cNvPr id="1" name=""/>
        <p:cNvGrpSpPr/>
        <p:nvPr/>
      </p:nvGrpSpPr>
      <p:grpSpPr>
        <a:xfrm>
          <a:off x="0" y="0"/>
          <a:ext cx="0" cy="0"/>
          <a:chOff x="0" y="0"/>
          <a:chExt cx="0" cy="0"/>
        </a:xfrm>
      </p:grpSpPr>
      <p:sp>
        <p:nvSpPr>
          <p:cNvPr id="4" name="Bildplatzhalter 3"/>
          <p:cNvSpPr>
            <a:spLocks noGrp="1"/>
          </p:cNvSpPr>
          <p:nvPr>
            <p:ph type="pic" sz="quarter" idx="15"/>
          </p:nvPr>
        </p:nvSpPr>
        <p:spPr bwMode="gray">
          <a:xfrm>
            <a:off x="6238199" y="1557850"/>
            <a:ext cx="5472168" cy="4679438"/>
          </a:xfrm>
          <a:prstGeom prst="rect">
            <a:avLst/>
          </a:prstGeom>
        </p:spPr>
        <p:txBody>
          <a:bodyPr rtlCol="0" anchor="ctr">
            <a:noAutofit/>
          </a:bodyPr>
          <a:lstStyle>
            <a:lvl1pPr marL="0" indent="0" algn="ctr" rtl="0">
              <a:buNone/>
              <a:defRPr lang="de-CH" sz="1000" kern="1200">
                <a:solidFill>
                  <a:schemeClr val="tx1"/>
                </a:solidFill>
                <a:latin typeface="Frutiger Next Com" panose="020B0503040204020203" pitchFamily="34" charset="0"/>
                <a:ea typeface="+mn-ea"/>
                <a:cs typeface="+mn-cs"/>
              </a:defRPr>
            </a:lvl1pPr>
          </a:lstStyle>
          <a:p>
            <a:pPr lvl="0"/>
            <a:endParaRPr lang="de-DE" noProof="0" dirty="0"/>
          </a:p>
          <a:p>
            <a:pPr lvl="0"/>
            <a:r>
              <a:rPr lang="de-DE" noProof="0" dirty="0"/>
              <a:t>Klicken Sie auf das Symbol, um ein Bild einzufügen.</a:t>
            </a:r>
          </a:p>
        </p:txBody>
      </p:sp>
      <p:sp>
        <p:nvSpPr>
          <p:cNvPr id="2" name="Title 1"/>
          <p:cNvSpPr>
            <a:spLocks noGrp="1"/>
          </p:cNvSpPr>
          <p:nvPr>
            <p:ph type="title"/>
          </p:nvPr>
        </p:nvSpPr>
        <p:spPr bwMode="gray">
          <a:xfrm>
            <a:off x="478367" y="333375"/>
            <a:ext cx="11232000" cy="863601"/>
          </a:xfrm>
        </p:spPr>
        <p:txBody>
          <a:bodyPr/>
          <a:lstStyle/>
          <a:p>
            <a:r>
              <a:rPr lang="de-DE"/>
              <a:t>Titelmasterformat durch Klicken bearbeiten</a:t>
            </a:r>
            <a:endParaRPr lang="de-DE" dirty="0"/>
          </a:p>
        </p:txBody>
      </p:sp>
      <p:sp>
        <p:nvSpPr>
          <p:cNvPr id="5" name="Text Placeholder 4"/>
          <p:cNvSpPr>
            <a:spLocks noGrp="1"/>
          </p:cNvSpPr>
          <p:nvPr>
            <p:ph type="body" sz="quarter" idx="16"/>
          </p:nvPr>
        </p:nvSpPr>
        <p:spPr bwMode="gray">
          <a:xfrm>
            <a:off x="478367" y="1557338"/>
            <a:ext cx="5473700" cy="467995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Date Placeholder 5"/>
          <p:cNvSpPr>
            <a:spLocks noGrp="1"/>
          </p:cNvSpPr>
          <p:nvPr>
            <p:ph type="dt" sz="half" idx="17"/>
          </p:nvPr>
        </p:nvSpPr>
        <p:spPr/>
        <p:txBody>
          <a:bodyPr/>
          <a:lstStyle>
            <a:lvl1pPr>
              <a:defRPr/>
            </a:lvl1pPr>
          </a:lstStyle>
          <a:p>
            <a:fld id="{4CDDBDB5-4D42-4CFE-A77D-2D655752D08A}" type="datetime1">
              <a:rPr lang="de-DE" altLang="de-DE" smtClean="0">
                <a:solidFill>
                  <a:prstClr val="black"/>
                </a:solidFill>
              </a:rPr>
              <a:pPr/>
              <a:t>16.09.2016</a:t>
            </a:fld>
            <a:endParaRPr lang="de-DE" altLang="de-DE">
              <a:solidFill>
                <a:prstClr val="black"/>
              </a:solidFill>
            </a:endParaRPr>
          </a:p>
        </p:txBody>
      </p:sp>
      <p:sp>
        <p:nvSpPr>
          <p:cNvPr id="7" name="Footer Placeholder 6"/>
          <p:cNvSpPr>
            <a:spLocks noGrp="1"/>
          </p:cNvSpPr>
          <p:nvPr>
            <p:ph type="ftr" sz="quarter" idx="18"/>
          </p:nvPr>
        </p:nvSpPr>
        <p:spPr/>
        <p:txBody>
          <a:bodyPr/>
          <a:lstStyle>
            <a:lvl1pPr>
              <a:defRPr/>
            </a:lvl1pPr>
          </a:lstStyle>
          <a:p>
            <a:pPr>
              <a:defRPr/>
            </a:pPr>
            <a:r>
              <a:rPr lang="de-CH">
                <a:solidFill>
                  <a:prstClr val="black"/>
                </a:solidFill>
              </a:rPr>
              <a:t>Raiffeisen Switzerland | Corporate Presentation </a:t>
            </a:r>
          </a:p>
        </p:txBody>
      </p:sp>
      <p:sp>
        <p:nvSpPr>
          <p:cNvPr id="8" name="Slide Number Placeholder 8"/>
          <p:cNvSpPr>
            <a:spLocks noGrp="1"/>
          </p:cNvSpPr>
          <p:nvPr>
            <p:ph type="sldNum" sz="quarter" idx="19"/>
          </p:nvPr>
        </p:nvSpPr>
        <p:spPr/>
        <p:txBody>
          <a:bodyPr/>
          <a:lstStyle>
            <a:lvl1pPr>
              <a:defRPr/>
            </a:lvl1pPr>
          </a:lstStyle>
          <a:p>
            <a:fld id="{C2A3E70E-7740-4C6C-B2A4-06CE7397728A}"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273078300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Text und Bild+Beschreibung">
    <p:spTree>
      <p:nvGrpSpPr>
        <p:cNvPr id="1" name=""/>
        <p:cNvGrpSpPr/>
        <p:nvPr/>
      </p:nvGrpSpPr>
      <p:grpSpPr>
        <a:xfrm>
          <a:off x="0" y="0"/>
          <a:ext cx="0" cy="0"/>
          <a:chOff x="0" y="0"/>
          <a:chExt cx="0" cy="0"/>
        </a:xfrm>
      </p:grpSpPr>
      <p:sp>
        <p:nvSpPr>
          <p:cNvPr id="4" name="Bildplatzhalter 3"/>
          <p:cNvSpPr>
            <a:spLocks noGrp="1"/>
          </p:cNvSpPr>
          <p:nvPr>
            <p:ph type="pic" sz="quarter" idx="15"/>
          </p:nvPr>
        </p:nvSpPr>
        <p:spPr bwMode="gray">
          <a:xfrm>
            <a:off x="6239934" y="1557338"/>
            <a:ext cx="5472169" cy="4194175"/>
          </a:xfrm>
          <a:prstGeom prst="rect">
            <a:avLst/>
          </a:prstGeom>
        </p:spPr>
        <p:txBody>
          <a:bodyPr rtlCol="0" anchor="ctr">
            <a:noAutofit/>
          </a:bodyPr>
          <a:lstStyle>
            <a:lvl1pPr marL="0" indent="0" algn="ctr" rtl="0">
              <a:buNone/>
              <a:defRPr lang="de-CH" sz="1000" kern="1200">
                <a:solidFill>
                  <a:schemeClr val="tx1"/>
                </a:solidFill>
                <a:latin typeface="Frutiger Next Com" panose="020B0503040204020203" pitchFamily="34" charset="0"/>
                <a:ea typeface="+mn-ea"/>
                <a:cs typeface="+mn-cs"/>
              </a:defRPr>
            </a:lvl1pPr>
          </a:lstStyle>
          <a:p>
            <a:pPr lvl="0"/>
            <a:endParaRPr lang="de-DE" noProof="0" dirty="0"/>
          </a:p>
          <a:p>
            <a:pPr lvl="0"/>
            <a:r>
              <a:rPr lang="de-DE" noProof="0" dirty="0"/>
              <a:t>Klicken Sie auf das Symbol, um ein Bild einzufügen.</a:t>
            </a:r>
          </a:p>
        </p:txBody>
      </p:sp>
      <p:sp>
        <p:nvSpPr>
          <p:cNvPr id="3" name="Text Placeholder 2"/>
          <p:cNvSpPr>
            <a:spLocks noGrp="1"/>
          </p:cNvSpPr>
          <p:nvPr>
            <p:ph type="body" sz="quarter" idx="16"/>
          </p:nvPr>
        </p:nvSpPr>
        <p:spPr bwMode="gray">
          <a:xfrm>
            <a:off x="6239934" y="5751514"/>
            <a:ext cx="5473700" cy="485775"/>
          </a:xfrm>
        </p:spPr>
        <p:txBody>
          <a:bodyPr tIns="72000" bIns="72000"/>
          <a:lstStyle>
            <a:lvl1pPr marL="0" indent="0">
              <a:buFont typeface="Arial" panose="020B0604020202020204" pitchFamily="34" charset="0"/>
              <a:buNone/>
              <a:defRPr sz="1200" b="0">
                <a:solidFill>
                  <a:schemeClr val="tx1"/>
                </a:solidFill>
              </a:defRPr>
            </a:lvl1pPr>
            <a:lvl2pPr marL="0" indent="0">
              <a:buFont typeface="Arial" panose="020B0604020202020204" pitchFamily="34" charset="0"/>
              <a:buNone/>
              <a:defRPr sz="1200" b="0">
                <a:solidFill>
                  <a:schemeClr val="tx1"/>
                </a:solidFill>
              </a:defRPr>
            </a:lvl2pPr>
            <a:lvl3pPr marL="0" indent="0">
              <a:buFont typeface="Arial" panose="020B0604020202020204" pitchFamily="34" charset="0"/>
              <a:buNone/>
              <a:defRPr sz="1200" b="0">
                <a:solidFill>
                  <a:schemeClr val="tx1"/>
                </a:solidFill>
              </a:defRPr>
            </a:lvl3pPr>
            <a:lvl4pPr marL="0" indent="0">
              <a:buFont typeface="Arial" panose="020B0604020202020204" pitchFamily="34" charset="0"/>
              <a:buNone/>
              <a:defRPr sz="1200" b="0">
                <a:solidFill>
                  <a:schemeClr val="tx1"/>
                </a:solidFill>
              </a:defRPr>
            </a:lvl4pPr>
            <a:lvl5pPr marL="0" indent="0">
              <a:buFont typeface="Arial" panose="020B0604020202020204" pitchFamily="34" charset="0"/>
              <a:buNone/>
              <a:defRPr sz="1200" b="0">
                <a:solidFill>
                  <a:schemeClr val="tx1"/>
                </a:solidFill>
              </a:defRPr>
            </a:lvl5pPr>
            <a:lvl6pPr marL="0" indent="0">
              <a:buFont typeface="Arial" panose="020B0604020202020204" pitchFamily="34" charset="0"/>
              <a:buNone/>
              <a:defRPr sz="1200" b="0">
                <a:solidFill>
                  <a:schemeClr val="tx1"/>
                </a:solidFill>
              </a:defRPr>
            </a:lvl6pPr>
            <a:lvl7pPr marL="0" indent="0">
              <a:buFont typeface="Arial" panose="020B0604020202020204" pitchFamily="34" charset="0"/>
              <a:buNone/>
              <a:defRPr sz="1200" b="0" cap="none">
                <a:solidFill>
                  <a:schemeClr val="tx1"/>
                </a:solidFill>
              </a:defRPr>
            </a:lvl7pPr>
            <a:lvl8pPr marL="0" indent="0">
              <a:buFont typeface="Arial" panose="020B0604020202020204" pitchFamily="34" charset="0"/>
              <a:buNone/>
              <a:defRPr sz="1200" b="0">
                <a:solidFill>
                  <a:schemeClr val="tx1"/>
                </a:solidFill>
              </a:defRPr>
            </a:lvl8pPr>
            <a:lvl9pPr marL="0" indent="0">
              <a:buFont typeface="Arial" panose="020B0604020202020204" pitchFamily="34" charset="0"/>
              <a:buNone/>
              <a:defRPr sz="1200" b="0">
                <a:solidFill>
                  <a:schemeClr val="tx1"/>
                </a:solidFill>
              </a:defRPr>
            </a:lvl9pPr>
          </a:lstStyle>
          <a:p>
            <a:pPr lvl="0"/>
            <a:r>
              <a:rPr lang="de-DE"/>
              <a:t>Textmasterformat bearbeiten</a:t>
            </a:r>
          </a:p>
        </p:txBody>
      </p:sp>
      <p:sp>
        <p:nvSpPr>
          <p:cNvPr id="6" name="Text Placeholder 5"/>
          <p:cNvSpPr>
            <a:spLocks noGrp="1"/>
          </p:cNvSpPr>
          <p:nvPr>
            <p:ph type="body" sz="quarter" idx="17"/>
          </p:nvPr>
        </p:nvSpPr>
        <p:spPr bwMode="gray">
          <a:xfrm>
            <a:off x="478366" y="1557338"/>
            <a:ext cx="5473700" cy="46799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itle 6"/>
          <p:cNvSpPr>
            <a:spLocks noGrp="1"/>
          </p:cNvSpPr>
          <p:nvPr>
            <p:ph type="title"/>
          </p:nvPr>
        </p:nvSpPr>
        <p:spPr bwMode="gray">
          <a:xfrm>
            <a:off x="478367" y="333375"/>
            <a:ext cx="11232000" cy="863601"/>
          </a:xfrm>
        </p:spPr>
        <p:txBody>
          <a:bodyPr/>
          <a:lstStyle/>
          <a:p>
            <a:r>
              <a:rPr lang="de-DE"/>
              <a:t>Titelmasterformat durch Klicken bearbeiten</a:t>
            </a:r>
            <a:endParaRPr lang="de-DE" dirty="0"/>
          </a:p>
        </p:txBody>
      </p:sp>
      <p:sp>
        <p:nvSpPr>
          <p:cNvPr id="8" name="Date Placeholder 13"/>
          <p:cNvSpPr>
            <a:spLocks noGrp="1"/>
          </p:cNvSpPr>
          <p:nvPr>
            <p:ph type="dt" sz="half" idx="18"/>
          </p:nvPr>
        </p:nvSpPr>
        <p:spPr/>
        <p:txBody>
          <a:bodyPr/>
          <a:lstStyle>
            <a:lvl1pPr>
              <a:defRPr/>
            </a:lvl1pPr>
          </a:lstStyle>
          <a:p>
            <a:fld id="{83C2BC6D-07DF-4451-A683-B27B1E18E69E}" type="datetime1">
              <a:rPr lang="de-DE" altLang="de-DE" smtClean="0">
                <a:solidFill>
                  <a:prstClr val="black"/>
                </a:solidFill>
              </a:rPr>
              <a:pPr/>
              <a:t>16.09.2016</a:t>
            </a:fld>
            <a:endParaRPr lang="de-DE" altLang="de-DE">
              <a:solidFill>
                <a:prstClr val="black"/>
              </a:solidFill>
            </a:endParaRPr>
          </a:p>
        </p:txBody>
      </p:sp>
      <p:sp>
        <p:nvSpPr>
          <p:cNvPr id="9" name="Footer Placeholder 15"/>
          <p:cNvSpPr>
            <a:spLocks noGrp="1"/>
          </p:cNvSpPr>
          <p:nvPr>
            <p:ph type="ftr" sz="quarter" idx="19"/>
          </p:nvPr>
        </p:nvSpPr>
        <p:spPr/>
        <p:txBody>
          <a:bodyPr/>
          <a:lstStyle>
            <a:lvl1pPr>
              <a:defRPr/>
            </a:lvl1pPr>
          </a:lstStyle>
          <a:p>
            <a:pPr>
              <a:defRPr/>
            </a:pPr>
            <a:r>
              <a:rPr lang="de-CH">
                <a:solidFill>
                  <a:prstClr val="black"/>
                </a:solidFill>
              </a:rPr>
              <a:t>Raiffeisen Switzerland | Corporate Presentation </a:t>
            </a:r>
          </a:p>
        </p:txBody>
      </p:sp>
      <p:sp>
        <p:nvSpPr>
          <p:cNvPr id="10" name="Slide Number Placeholder 16"/>
          <p:cNvSpPr>
            <a:spLocks noGrp="1"/>
          </p:cNvSpPr>
          <p:nvPr>
            <p:ph type="sldNum" sz="quarter" idx="20"/>
          </p:nvPr>
        </p:nvSpPr>
        <p:spPr/>
        <p:txBody>
          <a:bodyPr/>
          <a:lstStyle>
            <a:lvl1pPr>
              <a:defRPr/>
            </a:lvl1pPr>
          </a:lstStyle>
          <a:p>
            <a:fld id="{4EA91A3E-37B9-4083-999C-5F587FC36121}"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286586291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Text und 2/3Bild">
    <p:spTree>
      <p:nvGrpSpPr>
        <p:cNvPr id="1" name=""/>
        <p:cNvGrpSpPr/>
        <p:nvPr/>
      </p:nvGrpSpPr>
      <p:grpSpPr>
        <a:xfrm>
          <a:off x="0" y="0"/>
          <a:ext cx="0" cy="0"/>
          <a:chOff x="0" y="0"/>
          <a:chExt cx="0" cy="0"/>
        </a:xfrm>
      </p:grpSpPr>
      <p:sp>
        <p:nvSpPr>
          <p:cNvPr id="4" name="Bildplatzhalter 3"/>
          <p:cNvSpPr>
            <a:spLocks noGrp="1"/>
          </p:cNvSpPr>
          <p:nvPr>
            <p:ph type="pic" sz="quarter" idx="15"/>
          </p:nvPr>
        </p:nvSpPr>
        <p:spPr bwMode="gray">
          <a:xfrm>
            <a:off x="4320118" y="1557850"/>
            <a:ext cx="7391985" cy="4679438"/>
          </a:xfrm>
          <a:prstGeom prst="rect">
            <a:avLst/>
          </a:prstGeom>
        </p:spPr>
        <p:txBody>
          <a:bodyPr rtlCol="0" anchor="ctr">
            <a:noAutofit/>
          </a:bodyPr>
          <a:lstStyle>
            <a:lvl1pPr marL="0" indent="0" algn="ctr" rtl="0">
              <a:buNone/>
              <a:defRPr lang="de-CH" sz="1000" kern="1200">
                <a:solidFill>
                  <a:schemeClr val="tx1"/>
                </a:solidFill>
                <a:latin typeface="Frutiger Next Com" panose="020B0503040204020203" pitchFamily="34" charset="0"/>
                <a:ea typeface="+mn-ea"/>
                <a:cs typeface="+mn-cs"/>
              </a:defRPr>
            </a:lvl1pPr>
          </a:lstStyle>
          <a:p>
            <a:pPr lvl="0"/>
            <a:endParaRPr lang="de-DE" noProof="0" dirty="0"/>
          </a:p>
          <a:p>
            <a:pPr lvl="0"/>
            <a:r>
              <a:rPr lang="de-DE" noProof="0" dirty="0"/>
              <a:t>Klicken Sie auf das Symbol, um ein Bild einzufügen.</a:t>
            </a:r>
          </a:p>
        </p:txBody>
      </p:sp>
      <p:sp>
        <p:nvSpPr>
          <p:cNvPr id="2" name="Title 1"/>
          <p:cNvSpPr>
            <a:spLocks noGrp="1"/>
          </p:cNvSpPr>
          <p:nvPr>
            <p:ph type="title"/>
          </p:nvPr>
        </p:nvSpPr>
        <p:spPr bwMode="gray"/>
        <p:txBody>
          <a:bodyPr/>
          <a:lstStyle/>
          <a:p>
            <a:r>
              <a:rPr lang="de-DE"/>
              <a:t>Titelmasterformat durch Klicken bearbeiten</a:t>
            </a:r>
            <a:endParaRPr lang="de-DE" dirty="0"/>
          </a:p>
        </p:txBody>
      </p:sp>
      <p:sp>
        <p:nvSpPr>
          <p:cNvPr id="5" name="Text Placeholder 4"/>
          <p:cNvSpPr>
            <a:spLocks noGrp="1"/>
          </p:cNvSpPr>
          <p:nvPr>
            <p:ph type="body" sz="quarter" idx="16"/>
          </p:nvPr>
        </p:nvSpPr>
        <p:spPr bwMode="gray">
          <a:xfrm>
            <a:off x="478367" y="1557338"/>
            <a:ext cx="3553884" cy="467995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Date Placeholder 5"/>
          <p:cNvSpPr>
            <a:spLocks noGrp="1"/>
          </p:cNvSpPr>
          <p:nvPr>
            <p:ph type="dt" sz="half" idx="17"/>
          </p:nvPr>
        </p:nvSpPr>
        <p:spPr/>
        <p:txBody>
          <a:bodyPr/>
          <a:lstStyle>
            <a:lvl1pPr>
              <a:defRPr/>
            </a:lvl1pPr>
          </a:lstStyle>
          <a:p>
            <a:fld id="{08B7BC41-3256-4968-A0C3-EF5DB15D57BF}" type="datetime1">
              <a:rPr lang="de-DE" altLang="de-DE" smtClean="0">
                <a:solidFill>
                  <a:prstClr val="black"/>
                </a:solidFill>
              </a:rPr>
              <a:pPr/>
              <a:t>16.09.2016</a:t>
            </a:fld>
            <a:endParaRPr lang="de-DE" altLang="de-DE">
              <a:solidFill>
                <a:prstClr val="black"/>
              </a:solidFill>
            </a:endParaRPr>
          </a:p>
        </p:txBody>
      </p:sp>
      <p:sp>
        <p:nvSpPr>
          <p:cNvPr id="7" name="Footer Placeholder 6"/>
          <p:cNvSpPr>
            <a:spLocks noGrp="1"/>
          </p:cNvSpPr>
          <p:nvPr>
            <p:ph type="ftr" sz="quarter" idx="18"/>
          </p:nvPr>
        </p:nvSpPr>
        <p:spPr/>
        <p:txBody>
          <a:bodyPr/>
          <a:lstStyle>
            <a:lvl1pPr>
              <a:defRPr/>
            </a:lvl1pPr>
          </a:lstStyle>
          <a:p>
            <a:pPr>
              <a:defRPr/>
            </a:pPr>
            <a:r>
              <a:rPr lang="de-CH">
                <a:solidFill>
                  <a:prstClr val="black"/>
                </a:solidFill>
              </a:rPr>
              <a:t>Raiffeisen Switzerland | Corporate Presentation </a:t>
            </a:r>
          </a:p>
        </p:txBody>
      </p:sp>
      <p:sp>
        <p:nvSpPr>
          <p:cNvPr id="8" name="Slide Number Placeholder 8"/>
          <p:cNvSpPr>
            <a:spLocks noGrp="1"/>
          </p:cNvSpPr>
          <p:nvPr>
            <p:ph type="sldNum" sz="quarter" idx="19"/>
          </p:nvPr>
        </p:nvSpPr>
        <p:spPr/>
        <p:txBody>
          <a:bodyPr/>
          <a:lstStyle>
            <a:lvl1pPr>
              <a:defRPr/>
            </a:lvl1pPr>
          </a:lstStyle>
          <a:p>
            <a:fld id="{7BFE05A6-363A-4266-BC7B-01966B4F5953}"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1178123379"/>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ild, Titel und Inhalt weiß">
    <p:spTree>
      <p:nvGrpSpPr>
        <p:cNvPr id="1" name=""/>
        <p:cNvGrpSpPr/>
        <p:nvPr/>
      </p:nvGrpSpPr>
      <p:grpSpPr>
        <a:xfrm>
          <a:off x="0" y="0"/>
          <a:ext cx="0" cy="0"/>
          <a:chOff x="0" y="0"/>
          <a:chExt cx="0" cy="0"/>
        </a:xfrm>
      </p:grpSpPr>
      <p:sp>
        <p:nvSpPr>
          <p:cNvPr id="9" name="Bildplatzhalter 3"/>
          <p:cNvSpPr>
            <a:spLocks noGrp="1"/>
          </p:cNvSpPr>
          <p:nvPr>
            <p:ph type="pic" sz="quarter" idx="16"/>
          </p:nvPr>
        </p:nvSpPr>
        <p:spPr bwMode="gray">
          <a:xfrm>
            <a:off x="240000" y="180000"/>
            <a:ext cx="11712000" cy="6480000"/>
          </a:xfrm>
          <a:prstGeom prst="rect">
            <a:avLst/>
          </a:prstGeom>
        </p:spPr>
        <p:txBody>
          <a:bodyPr rtlCol="0" anchor="ctr">
            <a:noAutofit/>
          </a:bodyPr>
          <a:lstStyle>
            <a:lvl1pPr marL="0" indent="0" algn="ctr" rtl="0">
              <a:buNone/>
              <a:defRPr sz="1000">
                <a:latin typeface="Frutiger Next Com" panose="020B0503040204020203" pitchFamily="34" charset="0"/>
              </a:defRPr>
            </a:lvl1pPr>
          </a:lstStyle>
          <a:p>
            <a:pPr lvl="0"/>
            <a:endParaRPr lang="de-DE" noProof="0" dirty="0"/>
          </a:p>
          <a:p>
            <a:pPr lvl="0"/>
            <a:r>
              <a:rPr lang="de-DE" noProof="0" dirty="0"/>
              <a:t>Klicken Sie auf das Symbol, um ein Bild einzufügen.</a:t>
            </a:r>
          </a:p>
        </p:txBody>
      </p:sp>
      <p:sp>
        <p:nvSpPr>
          <p:cNvPr id="3" name="Title 2"/>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8" name="Text Placeholder 5"/>
          <p:cNvSpPr>
            <a:spLocks noGrp="1"/>
          </p:cNvSpPr>
          <p:nvPr>
            <p:ph type="body" sz="quarter" idx="18"/>
          </p:nvPr>
        </p:nvSpPr>
        <p:spPr bwMode="gray">
          <a:xfrm>
            <a:off x="6239934" y="1557338"/>
            <a:ext cx="5473700" cy="4679950"/>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092776200"/>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ld und Prozent">
    <p:spTree>
      <p:nvGrpSpPr>
        <p:cNvPr id="1" name=""/>
        <p:cNvGrpSpPr/>
        <p:nvPr/>
      </p:nvGrpSpPr>
      <p:grpSpPr>
        <a:xfrm>
          <a:off x="0" y="0"/>
          <a:ext cx="0" cy="0"/>
          <a:chOff x="0" y="0"/>
          <a:chExt cx="0" cy="0"/>
        </a:xfrm>
      </p:grpSpPr>
      <p:grpSp>
        <p:nvGrpSpPr>
          <p:cNvPr id="6" name="Group 23"/>
          <p:cNvGrpSpPr>
            <a:grpSpLocks/>
          </p:cNvGrpSpPr>
          <p:nvPr userDrawn="1"/>
        </p:nvGrpSpPr>
        <p:grpSpPr bwMode="auto">
          <a:xfrm>
            <a:off x="6481234" y="1668463"/>
            <a:ext cx="4991100" cy="1973262"/>
            <a:chOff x="4860379" y="1628800"/>
            <a:chExt cx="3744416" cy="1973400"/>
          </a:xfrm>
        </p:grpSpPr>
        <p:cxnSp>
          <p:nvCxnSpPr>
            <p:cNvPr id="8" name="Gerade Verbindung 2"/>
            <p:cNvCxnSpPr/>
            <p:nvPr userDrawn="1"/>
          </p:nvCxnSpPr>
          <p:spPr bwMode="gray">
            <a:xfrm>
              <a:off x="4860379" y="1628800"/>
              <a:ext cx="37444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21"/>
            <p:cNvCxnSpPr/>
            <p:nvPr userDrawn="1"/>
          </p:nvCxnSpPr>
          <p:spPr bwMode="gray">
            <a:xfrm>
              <a:off x="4860379" y="3602200"/>
              <a:ext cx="37444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 Placeholder 12"/>
          <p:cNvSpPr>
            <a:spLocks noGrp="1"/>
          </p:cNvSpPr>
          <p:nvPr>
            <p:ph type="body" sz="quarter" idx="15"/>
          </p:nvPr>
        </p:nvSpPr>
        <p:spPr bwMode="gray">
          <a:xfrm>
            <a:off x="6491722" y="1768544"/>
            <a:ext cx="4970124" cy="796360"/>
          </a:xfrm>
          <a:prstGeom prst="rect">
            <a:avLst/>
          </a:prstGeom>
        </p:spPr>
        <p:txBody>
          <a:bodyPr spcCol="288000"/>
          <a:lstStyle>
            <a:lvl1pPr marL="0" indent="0" algn="ctr">
              <a:lnSpc>
                <a:spcPts val="6800"/>
              </a:lnSpc>
              <a:spcBef>
                <a:spcPts val="0"/>
              </a:spcBef>
              <a:buFont typeface="Frutiger Next Com" pitchFamily="34" charset="0"/>
              <a:buNone/>
              <a:defRPr sz="6000">
                <a:latin typeface="Frutiger Next Com" panose="020B0503040204020203"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de-DE" noProof="0"/>
              <a:t>Textmasterformat bearbeiten</a:t>
            </a:r>
          </a:p>
        </p:txBody>
      </p:sp>
      <p:sp>
        <p:nvSpPr>
          <p:cNvPr id="23" name="Text Placeholder 12"/>
          <p:cNvSpPr>
            <a:spLocks noGrp="1"/>
          </p:cNvSpPr>
          <p:nvPr>
            <p:ph type="body" sz="quarter" idx="18"/>
          </p:nvPr>
        </p:nvSpPr>
        <p:spPr bwMode="gray">
          <a:xfrm>
            <a:off x="6491722" y="2672916"/>
            <a:ext cx="4970124" cy="864096"/>
          </a:xfrm>
          <a:prstGeom prst="rect">
            <a:avLst/>
          </a:prstGeom>
        </p:spPr>
        <p:txBody>
          <a:bodyPr spcCol="288000"/>
          <a:lstStyle>
            <a:lvl1pPr marL="0" indent="0" algn="ctr">
              <a:lnSpc>
                <a:spcPts val="2700"/>
              </a:lnSpc>
              <a:spcBef>
                <a:spcPts val="0"/>
              </a:spcBef>
              <a:buFont typeface="+mj-lt"/>
              <a:buNone/>
              <a:defRPr sz="2000" b="0">
                <a:solidFill>
                  <a:schemeClr val="tx1"/>
                </a:solidFill>
                <a:latin typeface="Frutiger Next Com" panose="020B0503040204020203" pitchFamily="34" charset="0"/>
                <a:cs typeface="Arial" panose="020B0604020202020204" pitchFamily="34" charset="0"/>
              </a:defRPr>
            </a:lvl1pPr>
            <a:lvl2pPr marL="0" indent="0" algn="ctr">
              <a:lnSpc>
                <a:spcPts val="2700"/>
              </a:lnSpc>
              <a:spcBef>
                <a:spcPts val="0"/>
              </a:spcBef>
              <a:buFont typeface="+mj-lt"/>
              <a:buNone/>
              <a:defRPr sz="2000" b="0">
                <a:solidFill>
                  <a:schemeClr val="tx1"/>
                </a:solidFill>
              </a:defRPr>
            </a:lvl2pPr>
            <a:lvl3pPr marL="0" indent="0" algn="ctr">
              <a:lnSpc>
                <a:spcPts val="2700"/>
              </a:lnSpc>
              <a:spcBef>
                <a:spcPts val="0"/>
              </a:spcBef>
              <a:buFont typeface="+mj-lt"/>
              <a:buNone/>
              <a:defRPr sz="2000" b="0">
                <a:solidFill>
                  <a:schemeClr val="tx1"/>
                </a:solidFill>
              </a:defRPr>
            </a:lvl3pPr>
            <a:lvl4pPr marL="0" indent="0" algn="ctr">
              <a:lnSpc>
                <a:spcPts val="2700"/>
              </a:lnSpc>
              <a:spcBef>
                <a:spcPts val="0"/>
              </a:spcBef>
              <a:buFont typeface="+mj-lt"/>
              <a:buNone/>
              <a:defRPr sz="2000" b="0">
                <a:solidFill>
                  <a:schemeClr val="tx1"/>
                </a:solidFill>
              </a:defRPr>
            </a:lvl4pPr>
            <a:lvl5pPr marL="0" indent="0" algn="ctr">
              <a:lnSpc>
                <a:spcPts val="2700"/>
              </a:lnSpc>
              <a:spcBef>
                <a:spcPts val="0"/>
              </a:spcBef>
              <a:buFont typeface="+mj-lt"/>
              <a:buNone/>
              <a:defRPr sz="2000" b="0">
                <a:solidFill>
                  <a:schemeClr val="tx1"/>
                </a:solidFill>
              </a:defRPr>
            </a:lvl5pPr>
            <a:lvl6pPr marL="0" indent="0" algn="ctr">
              <a:lnSpc>
                <a:spcPts val="2700"/>
              </a:lnSpc>
              <a:spcBef>
                <a:spcPts val="0"/>
              </a:spcBef>
              <a:buFont typeface="+mj-lt"/>
              <a:buNone/>
              <a:defRPr sz="2000" b="0">
                <a:solidFill>
                  <a:schemeClr val="tx1"/>
                </a:solidFill>
              </a:defRPr>
            </a:lvl6pPr>
            <a:lvl7pPr marL="0" indent="0" algn="ctr">
              <a:lnSpc>
                <a:spcPts val="2700"/>
              </a:lnSpc>
              <a:spcBef>
                <a:spcPts val="0"/>
              </a:spcBef>
              <a:buFont typeface="+mj-lt"/>
              <a:buNone/>
              <a:defRPr sz="2000" b="0" cap="none">
                <a:solidFill>
                  <a:schemeClr val="tx1"/>
                </a:solidFill>
              </a:defRPr>
            </a:lvl7pPr>
            <a:lvl8pPr marL="0" indent="0" algn="ctr">
              <a:lnSpc>
                <a:spcPts val="2700"/>
              </a:lnSpc>
              <a:spcBef>
                <a:spcPts val="0"/>
              </a:spcBef>
              <a:buFont typeface="+mj-lt"/>
              <a:buNone/>
              <a:defRPr sz="2000" b="0">
                <a:solidFill>
                  <a:schemeClr val="tx1"/>
                </a:solidFill>
              </a:defRPr>
            </a:lvl8pPr>
            <a:lvl9pPr marL="0" indent="0" algn="ctr">
              <a:lnSpc>
                <a:spcPts val="2700"/>
              </a:lnSpc>
              <a:spcBef>
                <a:spcPts val="0"/>
              </a:spcBef>
              <a:buFont typeface="+mj-lt"/>
              <a:buNone/>
              <a:defRPr sz="2000" b="0">
                <a:solidFill>
                  <a:schemeClr val="tx1"/>
                </a:solidFill>
              </a:defRPr>
            </a:lvl9pPr>
          </a:lstStyle>
          <a:p>
            <a:pPr lvl="0"/>
            <a:r>
              <a:rPr lang="de-DE" noProof="0"/>
              <a:t>Textmasterformat bearbeiten</a:t>
            </a:r>
          </a:p>
          <a:p>
            <a:pPr lvl="1"/>
            <a:r>
              <a:rPr lang="de-DE" noProof="0"/>
              <a:t>Zweite Ebene</a:t>
            </a:r>
          </a:p>
        </p:txBody>
      </p:sp>
      <p:sp>
        <p:nvSpPr>
          <p:cNvPr id="5" name="Title 4"/>
          <p:cNvSpPr>
            <a:spLocks noGrp="1"/>
          </p:cNvSpPr>
          <p:nvPr>
            <p:ph type="title"/>
          </p:nvPr>
        </p:nvSpPr>
        <p:spPr bwMode="gray"/>
        <p:txBody>
          <a:bodyPr/>
          <a:lstStyle/>
          <a:p>
            <a:r>
              <a:rPr lang="de-DE"/>
              <a:t>Titelmasterformat durch Klicken bearbeiten</a:t>
            </a:r>
            <a:endParaRPr lang="de-DE" dirty="0"/>
          </a:p>
        </p:txBody>
      </p:sp>
      <p:sp>
        <p:nvSpPr>
          <p:cNvPr id="7" name="Picture Placeholder 6"/>
          <p:cNvSpPr>
            <a:spLocks noGrp="1"/>
          </p:cNvSpPr>
          <p:nvPr>
            <p:ph type="pic" sz="quarter" idx="19"/>
          </p:nvPr>
        </p:nvSpPr>
        <p:spPr bwMode="gray">
          <a:xfrm>
            <a:off x="478367" y="1557338"/>
            <a:ext cx="5473700" cy="4679951"/>
          </a:xfrm>
        </p:spPr>
        <p:txBody>
          <a:bodyPr rtlCol="0" anchor="ctr">
            <a:noAutofit/>
          </a:bodyPr>
          <a:lstStyle>
            <a:lvl1pPr algn="ctr" rtl="0">
              <a:defRPr sz="1000"/>
            </a:lvl1pPr>
          </a:lstStyle>
          <a:p>
            <a:pPr lvl="0"/>
            <a:endParaRPr lang="de-DE" noProof="0" dirty="0"/>
          </a:p>
          <a:p>
            <a:pPr lvl="0"/>
            <a:r>
              <a:rPr lang="de-DE" noProof="0" dirty="0"/>
              <a:t>Klicken Sie auf das Symbol, um ein Bild einzufügen.</a:t>
            </a:r>
          </a:p>
        </p:txBody>
      </p:sp>
      <p:sp>
        <p:nvSpPr>
          <p:cNvPr id="10" name="Date Placeholder 12"/>
          <p:cNvSpPr>
            <a:spLocks noGrp="1"/>
          </p:cNvSpPr>
          <p:nvPr>
            <p:ph type="dt" sz="half" idx="20"/>
          </p:nvPr>
        </p:nvSpPr>
        <p:spPr/>
        <p:txBody>
          <a:bodyPr/>
          <a:lstStyle>
            <a:lvl1pPr>
              <a:defRPr/>
            </a:lvl1pPr>
          </a:lstStyle>
          <a:p>
            <a:fld id="{2D6BE51E-4ADC-4F4E-B08A-B8A1141D0DEA}" type="datetime1">
              <a:rPr lang="de-DE" altLang="de-DE" smtClean="0">
                <a:solidFill>
                  <a:prstClr val="black"/>
                </a:solidFill>
              </a:rPr>
              <a:pPr/>
              <a:t>16.09.2016</a:t>
            </a:fld>
            <a:endParaRPr lang="de-DE" altLang="de-DE">
              <a:solidFill>
                <a:prstClr val="black"/>
              </a:solidFill>
            </a:endParaRPr>
          </a:p>
        </p:txBody>
      </p:sp>
      <p:sp>
        <p:nvSpPr>
          <p:cNvPr id="11" name="Footer Placeholder 26"/>
          <p:cNvSpPr>
            <a:spLocks noGrp="1"/>
          </p:cNvSpPr>
          <p:nvPr>
            <p:ph type="ftr" sz="quarter" idx="21"/>
          </p:nvPr>
        </p:nvSpPr>
        <p:spPr/>
        <p:txBody>
          <a:bodyPr/>
          <a:lstStyle>
            <a:lvl1pPr>
              <a:defRPr/>
            </a:lvl1pPr>
          </a:lstStyle>
          <a:p>
            <a:pPr>
              <a:defRPr/>
            </a:pPr>
            <a:r>
              <a:rPr lang="de-CH">
                <a:solidFill>
                  <a:prstClr val="black"/>
                </a:solidFill>
              </a:rPr>
              <a:t>Raiffeisen Switzerland | Corporate Presentation </a:t>
            </a:r>
          </a:p>
        </p:txBody>
      </p:sp>
      <p:sp>
        <p:nvSpPr>
          <p:cNvPr id="12" name="Slide Number Placeholder 27"/>
          <p:cNvSpPr>
            <a:spLocks noGrp="1"/>
          </p:cNvSpPr>
          <p:nvPr>
            <p:ph type="sldNum" sz="quarter" idx="22"/>
          </p:nvPr>
        </p:nvSpPr>
        <p:spPr/>
        <p:txBody>
          <a:bodyPr/>
          <a:lstStyle>
            <a:lvl1pPr>
              <a:defRPr/>
            </a:lvl1pPr>
          </a:lstStyle>
          <a:p>
            <a:fld id="{ADB5B503-2706-4874-A842-4AF4D824FD29}"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1779570293"/>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und Prozent">
    <p:spTree>
      <p:nvGrpSpPr>
        <p:cNvPr id="1" name=""/>
        <p:cNvGrpSpPr/>
        <p:nvPr/>
      </p:nvGrpSpPr>
      <p:grpSpPr>
        <a:xfrm>
          <a:off x="0" y="0"/>
          <a:ext cx="0" cy="0"/>
          <a:chOff x="0" y="0"/>
          <a:chExt cx="0" cy="0"/>
        </a:xfrm>
      </p:grpSpPr>
      <p:grpSp>
        <p:nvGrpSpPr>
          <p:cNvPr id="7" name="Group 18"/>
          <p:cNvGrpSpPr>
            <a:grpSpLocks/>
          </p:cNvGrpSpPr>
          <p:nvPr userDrawn="1"/>
        </p:nvGrpSpPr>
        <p:grpSpPr bwMode="auto">
          <a:xfrm>
            <a:off x="6481234" y="1668463"/>
            <a:ext cx="4991100" cy="1973262"/>
            <a:chOff x="4860379" y="1628800"/>
            <a:chExt cx="3744416" cy="1973400"/>
          </a:xfrm>
        </p:grpSpPr>
        <p:cxnSp>
          <p:nvCxnSpPr>
            <p:cNvPr id="8" name="Gerade Verbindung 2"/>
            <p:cNvCxnSpPr/>
            <p:nvPr userDrawn="1"/>
          </p:nvCxnSpPr>
          <p:spPr bwMode="gray">
            <a:xfrm>
              <a:off x="4860379" y="1628800"/>
              <a:ext cx="37444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21"/>
            <p:cNvCxnSpPr/>
            <p:nvPr userDrawn="1"/>
          </p:nvCxnSpPr>
          <p:spPr bwMode="gray">
            <a:xfrm>
              <a:off x="4860379" y="3602200"/>
              <a:ext cx="37444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bwMode="gray"/>
        <p:txBody>
          <a:bodyPr/>
          <a:lstStyle/>
          <a:p>
            <a:r>
              <a:rPr lang="de-DE"/>
              <a:t>Titelmasterformat durch Klicken bearbeiten</a:t>
            </a:r>
            <a:endParaRPr lang="de-DE" dirty="0"/>
          </a:p>
        </p:txBody>
      </p:sp>
      <p:sp>
        <p:nvSpPr>
          <p:cNvPr id="6" name="Text Placeholder 5"/>
          <p:cNvSpPr>
            <a:spLocks noGrp="1"/>
          </p:cNvSpPr>
          <p:nvPr>
            <p:ph type="body" sz="quarter" idx="19"/>
          </p:nvPr>
        </p:nvSpPr>
        <p:spPr bwMode="gray">
          <a:xfrm>
            <a:off x="478367" y="1557338"/>
            <a:ext cx="5473700" cy="46799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7" name="Text Placeholder 12"/>
          <p:cNvSpPr>
            <a:spLocks noGrp="1"/>
          </p:cNvSpPr>
          <p:nvPr>
            <p:ph type="body" sz="quarter" idx="15"/>
          </p:nvPr>
        </p:nvSpPr>
        <p:spPr bwMode="gray">
          <a:xfrm>
            <a:off x="6491722" y="1768544"/>
            <a:ext cx="4970124" cy="796360"/>
          </a:xfrm>
          <a:prstGeom prst="rect">
            <a:avLst/>
          </a:prstGeom>
        </p:spPr>
        <p:txBody>
          <a:bodyPr spcCol="288000"/>
          <a:lstStyle>
            <a:lvl1pPr marL="0" indent="0" algn="ctr">
              <a:lnSpc>
                <a:spcPts val="6800"/>
              </a:lnSpc>
              <a:spcBef>
                <a:spcPts val="0"/>
              </a:spcBef>
              <a:buFont typeface="Frutiger Next Com" pitchFamily="34" charset="0"/>
              <a:buNone/>
              <a:defRPr sz="6000">
                <a:latin typeface="Frutiger Next Com" panose="020B0503040204020203"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de-DE" noProof="0"/>
              <a:t>Textmasterformat bearbeiten</a:t>
            </a:r>
          </a:p>
        </p:txBody>
      </p:sp>
      <p:sp>
        <p:nvSpPr>
          <p:cNvPr id="28" name="Text Placeholder 12"/>
          <p:cNvSpPr>
            <a:spLocks noGrp="1"/>
          </p:cNvSpPr>
          <p:nvPr>
            <p:ph type="body" sz="quarter" idx="18"/>
          </p:nvPr>
        </p:nvSpPr>
        <p:spPr bwMode="gray">
          <a:xfrm>
            <a:off x="6491722" y="2672916"/>
            <a:ext cx="4970124" cy="864096"/>
          </a:xfrm>
          <a:prstGeom prst="rect">
            <a:avLst/>
          </a:prstGeom>
        </p:spPr>
        <p:txBody>
          <a:bodyPr spcCol="288000"/>
          <a:lstStyle>
            <a:lvl1pPr marL="0" indent="0" algn="ctr">
              <a:lnSpc>
                <a:spcPts val="2700"/>
              </a:lnSpc>
              <a:spcBef>
                <a:spcPts val="0"/>
              </a:spcBef>
              <a:buFont typeface="+mj-lt"/>
              <a:buNone/>
              <a:defRPr sz="2000" b="0">
                <a:solidFill>
                  <a:schemeClr val="tx1"/>
                </a:solidFill>
                <a:latin typeface="Frutiger Next Com" panose="020B0503040204020203" pitchFamily="34" charset="0"/>
                <a:cs typeface="Arial" panose="020B0604020202020204" pitchFamily="34" charset="0"/>
              </a:defRPr>
            </a:lvl1pPr>
            <a:lvl2pPr marL="0" indent="0" algn="ctr">
              <a:lnSpc>
                <a:spcPts val="2700"/>
              </a:lnSpc>
              <a:spcBef>
                <a:spcPts val="0"/>
              </a:spcBef>
              <a:buFont typeface="+mj-lt"/>
              <a:buNone/>
              <a:defRPr sz="2000" b="0">
                <a:solidFill>
                  <a:schemeClr val="tx1"/>
                </a:solidFill>
              </a:defRPr>
            </a:lvl2pPr>
            <a:lvl3pPr marL="0" indent="0" algn="ctr">
              <a:lnSpc>
                <a:spcPts val="2700"/>
              </a:lnSpc>
              <a:spcBef>
                <a:spcPts val="0"/>
              </a:spcBef>
              <a:buFont typeface="+mj-lt"/>
              <a:buNone/>
              <a:defRPr sz="2000" b="0">
                <a:solidFill>
                  <a:schemeClr val="tx1"/>
                </a:solidFill>
              </a:defRPr>
            </a:lvl3pPr>
            <a:lvl4pPr marL="0" indent="0" algn="ctr">
              <a:lnSpc>
                <a:spcPts val="2700"/>
              </a:lnSpc>
              <a:spcBef>
                <a:spcPts val="0"/>
              </a:spcBef>
              <a:buFont typeface="+mj-lt"/>
              <a:buNone/>
              <a:defRPr sz="2000" b="0">
                <a:solidFill>
                  <a:schemeClr val="tx1"/>
                </a:solidFill>
              </a:defRPr>
            </a:lvl4pPr>
            <a:lvl5pPr marL="0" indent="0" algn="ctr">
              <a:lnSpc>
                <a:spcPts val="2700"/>
              </a:lnSpc>
              <a:spcBef>
                <a:spcPts val="0"/>
              </a:spcBef>
              <a:buFont typeface="+mj-lt"/>
              <a:buNone/>
              <a:defRPr sz="2000" b="0">
                <a:solidFill>
                  <a:schemeClr val="tx1"/>
                </a:solidFill>
              </a:defRPr>
            </a:lvl5pPr>
            <a:lvl6pPr marL="0" indent="0" algn="ctr">
              <a:lnSpc>
                <a:spcPts val="2700"/>
              </a:lnSpc>
              <a:spcBef>
                <a:spcPts val="0"/>
              </a:spcBef>
              <a:buFont typeface="+mj-lt"/>
              <a:buNone/>
              <a:defRPr sz="2000" b="0">
                <a:solidFill>
                  <a:schemeClr val="tx1"/>
                </a:solidFill>
              </a:defRPr>
            </a:lvl6pPr>
            <a:lvl7pPr marL="0" indent="0" algn="ctr">
              <a:lnSpc>
                <a:spcPts val="2700"/>
              </a:lnSpc>
              <a:spcBef>
                <a:spcPts val="0"/>
              </a:spcBef>
              <a:buFont typeface="+mj-lt"/>
              <a:buNone/>
              <a:defRPr sz="2000" b="0" cap="none">
                <a:solidFill>
                  <a:schemeClr val="tx1"/>
                </a:solidFill>
              </a:defRPr>
            </a:lvl7pPr>
            <a:lvl8pPr marL="0" indent="0" algn="ctr">
              <a:lnSpc>
                <a:spcPts val="2700"/>
              </a:lnSpc>
              <a:spcBef>
                <a:spcPts val="0"/>
              </a:spcBef>
              <a:buFont typeface="+mj-lt"/>
              <a:buNone/>
              <a:defRPr sz="2000" b="0">
                <a:solidFill>
                  <a:schemeClr val="tx1"/>
                </a:solidFill>
              </a:defRPr>
            </a:lvl8pPr>
            <a:lvl9pPr marL="0" indent="0" algn="ctr">
              <a:lnSpc>
                <a:spcPts val="2700"/>
              </a:lnSpc>
              <a:spcBef>
                <a:spcPts val="0"/>
              </a:spcBef>
              <a:buFont typeface="+mj-lt"/>
              <a:buNone/>
              <a:defRPr sz="2000" b="0">
                <a:solidFill>
                  <a:schemeClr val="tx1"/>
                </a:solidFill>
              </a:defRPr>
            </a:lvl9pPr>
          </a:lstStyle>
          <a:p>
            <a:pPr lvl="0"/>
            <a:r>
              <a:rPr lang="de-DE" noProof="0"/>
              <a:t>Textmasterformat bearbeiten</a:t>
            </a:r>
          </a:p>
          <a:p>
            <a:pPr lvl="1"/>
            <a:r>
              <a:rPr lang="de-DE" noProof="0"/>
              <a:t>Zweite Ebene</a:t>
            </a:r>
          </a:p>
        </p:txBody>
      </p:sp>
      <p:sp>
        <p:nvSpPr>
          <p:cNvPr id="10" name="Date Placeholder 9"/>
          <p:cNvSpPr>
            <a:spLocks noGrp="1"/>
          </p:cNvSpPr>
          <p:nvPr>
            <p:ph type="dt" sz="half" idx="20"/>
          </p:nvPr>
        </p:nvSpPr>
        <p:spPr/>
        <p:txBody>
          <a:bodyPr/>
          <a:lstStyle>
            <a:lvl1pPr>
              <a:defRPr/>
            </a:lvl1pPr>
          </a:lstStyle>
          <a:p>
            <a:fld id="{7021173C-8A29-444C-92E8-7EB3A28610E9}" type="datetime1">
              <a:rPr lang="de-DE" altLang="de-DE" smtClean="0">
                <a:solidFill>
                  <a:prstClr val="black"/>
                </a:solidFill>
              </a:rPr>
              <a:pPr/>
              <a:t>16.09.2016</a:t>
            </a:fld>
            <a:endParaRPr lang="de-DE" altLang="de-DE">
              <a:solidFill>
                <a:prstClr val="black"/>
              </a:solidFill>
            </a:endParaRPr>
          </a:p>
        </p:txBody>
      </p:sp>
      <p:sp>
        <p:nvSpPr>
          <p:cNvPr id="11" name="Footer Placeholder 12"/>
          <p:cNvSpPr>
            <a:spLocks noGrp="1"/>
          </p:cNvSpPr>
          <p:nvPr>
            <p:ph type="ftr" sz="quarter" idx="21"/>
          </p:nvPr>
        </p:nvSpPr>
        <p:spPr/>
        <p:txBody>
          <a:bodyPr/>
          <a:lstStyle>
            <a:lvl1pPr>
              <a:defRPr/>
            </a:lvl1pPr>
          </a:lstStyle>
          <a:p>
            <a:pPr>
              <a:defRPr/>
            </a:pPr>
            <a:r>
              <a:rPr lang="de-CH">
                <a:solidFill>
                  <a:prstClr val="black"/>
                </a:solidFill>
              </a:rPr>
              <a:t>Raiffeisen Switzerland | Corporate Presentation </a:t>
            </a:r>
          </a:p>
        </p:txBody>
      </p:sp>
      <p:sp>
        <p:nvSpPr>
          <p:cNvPr id="12" name="Slide Number Placeholder 13"/>
          <p:cNvSpPr>
            <a:spLocks noGrp="1"/>
          </p:cNvSpPr>
          <p:nvPr>
            <p:ph type="sldNum" sz="quarter" idx="22"/>
          </p:nvPr>
        </p:nvSpPr>
        <p:spPr/>
        <p:txBody>
          <a:bodyPr/>
          <a:lstStyle>
            <a:lvl1pPr>
              <a:defRPr/>
            </a:lvl1pPr>
          </a:lstStyle>
          <a:p>
            <a:fld id="{3C238D7D-33AD-4A4A-B779-C4BA3D6611F7}"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226154122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Zwischenfolien">
    <p:spTree>
      <p:nvGrpSpPr>
        <p:cNvPr id="1" name=""/>
        <p:cNvGrpSpPr/>
        <p:nvPr/>
      </p:nvGrpSpPr>
      <p:grpSpPr>
        <a:xfrm>
          <a:off x="0" y="0"/>
          <a:ext cx="0" cy="0"/>
          <a:chOff x="0" y="0"/>
          <a:chExt cx="0" cy="0"/>
        </a:xfrm>
      </p:grpSpPr>
      <p:sp>
        <p:nvSpPr>
          <p:cNvPr id="2" name="Rectangle 40"/>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p>
            <a:pPr algn="ctr" fontAlgn="base">
              <a:spcBef>
                <a:spcPct val="0"/>
              </a:spcBef>
              <a:spcAft>
                <a:spcPct val="0"/>
              </a:spcAft>
              <a:buSzPct val="100000"/>
              <a:defRPr/>
            </a:pPr>
            <a:r>
              <a:rPr lang="de-DE" sz="8000">
                <a:solidFill>
                  <a:srgbClr val="000000"/>
                </a:solidFill>
              </a:rPr>
              <a:t>Interim slides</a:t>
            </a:r>
          </a:p>
        </p:txBody>
      </p:sp>
    </p:spTree>
    <p:extLst>
      <p:ext uri="{BB962C8B-B14F-4D97-AF65-F5344CB8AC3E}">
        <p14:creationId xmlns:p14="http://schemas.microsoft.com/office/powerpoint/2010/main" val="249668209"/>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schwarz">
    <p:spTree>
      <p:nvGrpSpPr>
        <p:cNvPr id="1" name=""/>
        <p:cNvGrpSpPr/>
        <p:nvPr/>
      </p:nvGrpSpPr>
      <p:grpSpPr>
        <a:xfrm>
          <a:off x="0" y="0"/>
          <a:ext cx="0" cy="0"/>
          <a:chOff x="0" y="0"/>
          <a:chExt cx="0" cy="0"/>
        </a:xfrm>
      </p:grpSpPr>
      <p:cxnSp>
        <p:nvCxnSpPr>
          <p:cNvPr id="3" name="Gerade Verbindung 11"/>
          <p:cNvCxnSpPr/>
          <p:nvPr userDrawn="1"/>
        </p:nvCxnSpPr>
        <p:spPr bwMode="gray">
          <a:xfrm>
            <a:off x="480485" y="2409825"/>
            <a:ext cx="112310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Gerade Verbindung 12"/>
          <p:cNvCxnSpPr/>
          <p:nvPr userDrawn="1"/>
        </p:nvCxnSpPr>
        <p:spPr bwMode="gray">
          <a:xfrm>
            <a:off x="480485" y="4449763"/>
            <a:ext cx="112310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2"/>
          <p:cNvSpPr>
            <a:spLocks noGrp="1"/>
          </p:cNvSpPr>
          <p:nvPr>
            <p:ph type="body" sz="quarter" idx="15"/>
          </p:nvPr>
        </p:nvSpPr>
        <p:spPr bwMode="gray">
          <a:xfrm>
            <a:off x="478368" y="2605216"/>
            <a:ext cx="11232877" cy="1648826"/>
          </a:xfrm>
          <a:prstGeom prst="rect">
            <a:avLst/>
          </a:prstGeom>
        </p:spPr>
        <p:txBody>
          <a:bodyPr spcCol="288000" anchor="ctr"/>
          <a:lstStyle>
            <a:lvl1pPr marL="0" indent="0" algn="ctr">
              <a:lnSpc>
                <a:spcPts val="5500"/>
              </a:lnSpc>
              <a:spcBef>
                <a:spcPts val="0"/>
              </a:spcBef>
              <a:buFont typeface="Frutiger Next Com" pitchFamily="34" charset="0"/>
              <a:buNone/>
              <a:defRPr sz="5000">
                <a:latin typeface="Frutiger Next Com" panose="020B0503040204020203" pitchFamily="34" charset="0"/>
                <a:cs typeface="Arial" panose="020B0604020202020204" pitchFamily="34" charset="0"/>
              </a:defRPr>
            </a:lvl1pPr>
            <a:lvl2pPr>
              <a:buNone/>
              <a:defRPr/>
            </a:lvl2pPr>
            <a:lvl3pPr>
              <a:buNone/>
              <a:defRPr/>
            </a:lvl3pPr>
            <a:lvl4pPr>
              <a:buNone/>
              <a:defRPr/>
            </a:lvl4pPr>
            <a:lvl5pPr>
              <a:buNone/>
              <a:defRPr/>
            </a:lvl5pPr>
          </a:lstStyle>
          <a:p>
            <a:pPr lvl="0"/>
            <a:endParaRPr lang="de-CH" noProof="0" dirty="0"/>
          </a:p>
        </p:txBody>
      </p:sp>
      <p:sp>
        <p:nvSpPr>
          <p:cNvPr id="5" name="Date Placeholder 1"/>
          <p:cNvSpPr>
            <a:spLocks noGrp="1"/>
          </p:cNvSpPr>
          <p:nvPr>
            <p:ph type="dt" sz="half" idx="16"/>
          </p:nvPr>
        </p:nvSpPr>
        <p:spPr/>
        <p:txBody>
          <a:bodyPr/>
          <a:lstStyle>
            <a:lvl1pPr>
              <a:defRPr/>
            </a:lvl1pPr>
          </a:lstStyle>
          <a:p>
            <a:fld id="{19D27CCD-3A11-4054-B345-E1CE2AFFED6B}" type="datetime1">
              <a:rPr lang="de-DE" altLang="de-DE" smtClean="0">
                <a:solidFill>
                  <a:prstClr val="black"/>
                </a:solidFill>
              </a:rPr>
              <a:pPr/>
              <a:t>16.09.2016</a:t>
            </a:fld>
            <a:endParaRPr lang="de-DE" altLang="de-DE">
              <a:solidFill>
                <a:prstClr val="black"/>
              </a:solidFill>
            </a:endParaRPr>
          </a:p>
        </p:txBody>
      </p:sp>
      <p:sp>
        <p:nvSpPr>
          <p:cNvPr id="6" name="Footer Placeholder 2"/>
          <p:cNvSpPr>
            <a:spLocks noGrp="1"/>
          </p:cNvSpPr>
          <p:nvPr>
            <p:ph type="ftr" sz="quarter" idx="17"/>
          </p:nvPr>
        </p:nvSpPr>
        <p:spPr/>
        <p:txBody>
          <a:bodyPr/>
          <a:lstStyle>
            <a:lvl1pPr>
              <a:defRPr/>
            </a:lvl1pPr>
          </a:lstStyle>
          <a:p>
            <a:pPr>
              <a:defRPr/>
            </a:pPr>
            <a:r>
              <a:rPr lang="de-CH">
                <a:solidFill>
                  <a:prstClr val="black"/>
                </a:solidFill>
              </a:rPr>
              <a:t>Raiffeisen Switzerland | Corporate Presentation </a:t>
            </a:r>
          </a:p>
        </p:txBody>
      </p:sp>
      <p:sp>
        <p:nvSpPr>
          <p:cNvPr id="7" name="Slide Number Placeholder 3"/>
          <p:cNvSpPr>
            <a:spLocks noGrp="1"/>
          </p:cNvSpPr>
          <p:nvPr>
            <p:ph type="sldNum" sz="quarter" idx="18"/>
          </p:nvPr>
        </p:nvSpPr>
        <p:spPr/>
        <p:txBody>
          <a:bodyPr/>
          <a:lstStyle>
            <a:lvl1pPr>
              <a:defRPr/>
            </a:lvl1pPr>
          </a:lstStyle>
          <a:p>
            <a:fld id="{8411EE17-5102-4228-8576-5D3D5D183C8E}"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3074604982"/>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au">
    <p:spTree>
      <p:nvGrpSpPr>
        <p:cNvPr id="1" name=""/>
        <p:cNvGrpSpPr/>
        <p:nvPr/>
      </p:nvGrpSpPr>
      <p:grpSpPr>
        <a:xfrm>
          <a:off x="0" y="0"/>
          <a:ext cx="0" cy="0"/>
          <a:chOff x="0" y="0"/>
          <a:chExt cx="0" cy="0"/>
        </a:xfrm>
      </p:grpSpPr>
      <p:cxnSp>
        <p:nvCxnSpPr>
          <p:cNvPr id="3" name="Gerade Verbindung 11"/>
          <p:cNvCxnSpPr/>
          <p:nvPr userDrawn="1"/>
        </p:nvCxnSpPr>
        <p:spPr bwMode="gray">
          <a:xfrm>
            <a:off x="480485" y="2409825"/>
            <a:ext cx="1123103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Gerade Verbindung 12"/>
          <p:cNvCxnSpPr/>
          <p:nvPr userDrawn="1"/>
        </p:nvCxnSpPr>
        <p:spPr bwMode="gray">
          <a:xfrm>
            <a:off x="480485" y="4449763"/>
            <a:ext cx="1123103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2"/>
          <p:cNvSpPr>
            <a:spLocks noGrp="1"/>
          </p:cNvSpPr>
          <p:nvPr>
            <p:ph type="body" sz="quarter" idx="15"/>
          </p:nvPr>
        </p:nvSpPr>
        <p:spPr bwMode="gray">
          <a:xfrm>
            <a:off x="478368" y="2605216"/>
            <a:ext cx="11232877" cy="1648826"/>
          </a:xfrm>
          <a:prstGeom prst="rect">
            <a:avLst/>
          </a:prstGeom>
        </p:spPr>
        <p:txBody>
          <a:bodyPr spcCol="288000" anchor="ctr"/>
          <a:lstStyle>
            <a:lvl1pPr marL="0" indent="0" algn="ctr">
              <a:lnSpc>
                <a:spcPts val="5500"/>
              </a:lnSpc>
              <a:spcBef>
                <a:spcPts val="0"/>
              </a:spcBef>
              <a:buFont typeface="Frutiger Next Com" pitchFamily="34" charset="0"/>
              <a:buNone/>
              <a:defRPr sz="5000">
                <a:solidFill>
                  <a:schemeClr val="accent1"/>
                </a:solidFill>
                <a:latin typeface="Frutiger Next Com" panose="020B0503040204020203" pitchFamily="34" charset="0"/>
                <a:cs typeface="Arial" panose="020B0604020202020204" pitchFamily="34" charset="0"/>
              </a:defRPr>
            </a:lvl1pPr>
            <a:lvl2pPr>
              <a:buNone/>
              <a:defRPr/>
            </a:lvl2pPr>
            <a:lvl3pPr>
              <a:buNone/>
              <a:defRPr/>
            </a:lvl3pPr>
            <a:lvl4pPr>
              <a:buNone/>
              <a:defRPr/>
            </a:lvl4pPr>
            <a:lvl5pPr>
              <a:buNone/>
              <a:defRPr/>
            </a:lvl5pPr>
          </a:lstStyle>
          <a:p>
            <a:pPr lvl="0"/>
            <a:endParaRPr lang="de-CH" noProof="0" dirty="0"/>
          </a:p>
        </p:txBody>
      </p:sp>
      <p:sp>
        <p:nvSpPr>
          <p:cNvPr id="5" name="Date Placeholder 1"/>
          <p:cNvSpPr>
            <a:spLocks noGrp="1"/>
          </p:cNvSpPr>
          <p:nvPr>
            <p:ph type="dt" sz="half" idx="16"/>
          </p:nvPr>
        </p:nvSpPr>
        <p:spPr/>
        <p:txBody>
          <a:bodyPr/>
          <a:lstStyle>
            <a:lvl1pPr>
              <a:defRPr/>
            </a:lvl1pPr>
          </a:lstStyle>
          <a:p>
            <a:fld id="{0C70D205-3FFE-467F-9866-CF167889CE70}" type="datetime1">
              <a:rPr lang="de-DE" altLang="de-DE" smtClean="0">
                <a:solidFill>
                  <a:prstClr val="black"/>
                </a:solidFill>
              </a:rPr>
              <a:pPr/>
              <a:t>16.09.2016</a:t>
            </a:fld>
            <a:endParaRPr lang="de-DE" altLang="de-DE">
              <a:solidFill>
                <a:prstClr val="black"/>
              </a:solidFill>
            </a:endParaRPr>
          </a:p>
        </p:txBody>
      </p:sp>
      <p:sp>
        <p:nvSpPr>
          <p:cNvPr id="6" name="Footer Placeholder 2"/>
          <p:cNvSpPr>
            <a:spLocks noGrp="1"/>
          </p:cNvSpPr>
          <p:nvPr>
            <p:ph type="ftr" sz="quarter" idx="17"/>
          </p:nvPr>
        </p:nvSpPr>
        <p:spPr/>
        <p:txBody>
          <a:bodyPr/>
          <a:lstStyle>
            <a:lvl1pPr>
              <a:defRPr/>
            </a:lvl1pPr>
          </a:lstStyle>
          <a:p>
            <a:pPr>
              <a:defRPr/>
            </a:pPr>
            <a:r>
              <a:rPr lang="de-CH">
                <a:solidFill>
                  <a:prstClr val="black"/>
                </a:solidFill>
              </a:rPr>
              <a:t>Raiffeisen Switzerland | Corporate Presentation </a:t>
            </a:r>
          </a:p>
        </p:txBody>
      </p:sp>
      <p:sp>
        <p:nvSpPr>
          <p:cNvPr id="7" name="Slide Number Placeholder 3"/>
          <p:cNvSpPr>
            <a:spLocks noGrp="1"/>
          </p:cNvSpPr>
          <p:nvPr>
            <p:ph type="sldNum" sz="quarter" idx="18"/>
          </p:nvPr>
        </p:nvSpPr>
        <p:spPr/>
        <p:txBody>
          <a:bodyPr/>
          <a:lstStyle>
            <a:lvl1pPr>
              <a:defRPr/>
            </a:lvl1pPr>
          </a:lstStyle>
          <a:p>
            <a:fld id="{DB22CB46-6C4C-4B66-BC71-F960E42C89C2}"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400856850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negativ">
    <p:spTree>
      <p:nvGrpSpPr>
        <p:cNvPr id="1" name=""/>
        <p:cNvGrpSpPr/>
        <p:nvPr/>
      </p:nvGrpSpPr>
      <p:grpSpPr>
        <a:xfrm>
          <a:off x="0" y="0"/>
          <a:ext cx="0" cy="0"/>
          <a:chOff x="0" y="0"/>
          <a:chExt cx="0" cy="0"/>
        </a:xfrm>
      </p:grpSpPr>
      <p:sp>
        <p:nvSpPr>
          <p:cNvPr id="3" name="Rechteck 2"/>
          <p:cNvSpPr/>
          <p:nvPr userDrawn="1"/>
        </p:nvSpPr>
        <p:spPr bwMode="gray">
          <a:xfrm>
            <a:off x="239185" y="179389"/>
            <a:ext cx="11713633" cy="6480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fontAlgn="base">
              <a:spcBef>
                <a:spcPct val="0"/>
              </a:spcBef>
              <a:spcAft>
                <a:spcPct val="0"/>
              </a:spcAft>
            </a:pPr>
            <a:endParaRPr lang="de-CH" altLang="de-DE">
              <a:solidFill>
                <a:srgbClr val="FFFFFF"/>
              </a:solidFill>
            </a:endParaRPr>
          </a:p>
        </p:txBody>
      </p:sp>
      <p:cxnSp>
        <p:nvCxnSpPr>
          <p:cNvPr id="4" name="Gerade Verbindung 11"/>
          <p:cNvCxnSpPr/>
          <p:nvPr userDrawn="1"/>
        </p:nvCxnSpPr>
        <p:spPr bwMode="gray">
          <a:xfrm>
            <a:off x="480485" y="2409825"/>
            <a:ext cx="112310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Gerade Verbindung 12"/>
          <p:cNvCxnSpPr/>
          <p:nvPr userDrawn="1"/>
        </p:nvCxnSpPr>
        <p:spPr bwMode="gray">
          <a:xfrm>
            <a:off x="480485" y="4449763"/>
            <a:ext cx="112310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2"/>
          <p:cNvSpPr>
            <a:spLocks noGrp="1"/>
          </p:cNvSpPr>
          <p:nvPr>
            <p:ph type="body" sz="quarter" idx="15"/>
          </p:nvPr>
        </p:nvSpPr>
        <p:spPr bwMode="gray">
          <a:xfrm>
            <a:off x="478367" y="2605216"/>
            <a:ext cx="11235267" cy="1648826"/>
          </a:xfrm>
          <a:prstGeom prst="rect">
            <a:avLst/>
          </a:prstGeom>
        </p:spPr>
        <p:txBody>
          <a:bodyPr spcCol="288000" anchor="ctr"/>
          <a:lstStyle>
            <a:lvl1pPr marL="0" indent="0" algn="ctr">
              <a:lnSpc>
                <a:spcPts val="5500"/>
              </a:lnSpc>
              <a:spcBef>
                <a:spcPts val="0"/>
              </a:spcBef>
              <a:buFont typeface="Frutiger Next Com" pitchFamily="34" charset="0"/>
              <a:buNone/>
              <a:defRPr sz="5000">
                <a:solidFill>
                  <a:schemeClr val="bg1"/>
                </a:solidFill>
                <a:latin typeface="Frutiger Next Com" panose="020B0503040204020203" pitchFamily="34" charset="0"/>
                <a:cs typeface="Arial" panose="020B0604020202020204" pitchFamily="34" charset="0"/>
              </a:defRPr>
            </a:lvl1pPr>
            <a:lvl2pPr>
              <a:buNone/>
              <a:defRPr/>
            </a:lvl2pPr>
            <a:lvl3pPr>
              <a:buNone/>
              <a:defRPr/>
            </a:lvl3pPr>
            <a:lvl4pPr>
              <a:buNone/>
              <a:defRPr/>
            </a:lvl4pPr>
            <a:lvl5pPr>
              <a:buNone/>
              <a:defRPr/>
            </a:lvl5pPr>
          </a:lstStyle>
          <a:p>
            <a:pPr lvl="0"/>
            <a:endParaRPr lang="de-CH" noProof="0" dirty="0"/>
          </a:p>
        </p:txBody>
      </p:sp>
    </p:spTree>
    <p:extLst>
      <p:ext uri="{BB962C8B-B14F-4D97-AF65-F5344CB8AC3E}">
        <p14:creationId xmlns:p14="http://schemas.microsoft.com/office/powerpoint/2010/main" val="1416332457"/>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CDC472-2607-4DA3-808A-EFB749356194}" type="datetimeFigureOut">
              <a:rPr lang="it-CH" smtClean="0"/>
              <a:t>16.09.2016</a:t>
            </a:fld>
            <a:endParaRPr lang="it-CH"/>
          </a:p>
        </p:txBody>
      </p:sp>
      <p:sp>
        <p:nvSpPr>
          <p:cNvPr id="5" name="Footer Placeholder 4"/>
          <p:cNvSpPr>
            <a:spLocks noGrp="1"/>
          </p:cNvSpPr>
          <p:nvPr>
            <p:ph type="ftr" sz="quarter" idx="11"/>
          </p:nvPr>
        </p:nvSpPr>
        <p:spPr/>
        <p:txBody>
          <a:bodyPr/>
          <a:lstStyle/>
          <a:p>
            <a:endParaRPr lang="it-CH"/>
          </a:p>
        </p:txBody>
      </p:sp>
      <p:sp>
        <p:nvSpPr>
          <p:cNvPr id="6" name="Slide Number Placeholder 5"/>
          <p:cNvSpPr>
            <a:spLocks noGrp="1"/>
          </p:cNvSpPr>
          <p:nvPr>
            <p:ph type="sldNum" sz="quarter" idx="12"/>
          </p:nvPr>
        </p:nvSpPr>
        <p:spPr/>
        <p:txBody>
          <a:bodyPr/>
          <a:lstStyle/>
          <a:p>
            <a:fld id="{6AFFC694-0EF6-4A41-8255-5CFEBA60A463}" type="slidenum">
              <a:rPr lang="it-CH" smtClean="0"/>
              <a:t>‹Nr.›</a:t>
            </a:fld>
            <a:endParaRPr lang="it-C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961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ld und Text negativ">
    <p:spTree>
      <p:nvGrpSpPr>
        <p:cNvPr id="1" name=""/>
        <p:cNvGrpSpPr/>
        <p:nvPr/>
      </p:nvGrpSpPr>
      <p:grpSpPr>
        <a:xfrm>
          <a:off x="0" y="0"/>
          <a:ext cx="0" cy="0"/>
          <a:chOff x="0" y="0"/>
          <a:chExt cx="0" cy="0"/>
        </a:xfrm>
      </p:grpSpPr>
      <p:sp>
        <p:nvSpPr>
          <p:cNvPr id="4" name="Bildplatzhalter 3"/>
          <p:cNvSpPr>
            <a:spLocks noGrp="1"/>
          </p:cNvSpPr>
          <p:nvPr>
            <p:ph type="pic" sz="quarter" idx="16"/>
          </p:nvPr>
        </p:nvSpPr>
        <p:spPr bwMode="gray">
          <a:xfrm>
            <a:off x="240000" y="180000"/>
            <a:ext cx="11712000" cy="6480000"/>
          </a:xfrm>
          <a:prstGeom prst="rect">
            <a:avLst/>
          </a:prstGeom>
        </p:spPr>
        <p:txBody>
          <a:bodyPr rtlCol="0" anchor="ctr">
            <a:noAutofit/>
          </a:bodyPr>
          <a:lstStyle>
            <a:lvl1pPr marL="0" indent="0" algn="ctr" rtl="0">
              <a:buNone/>
              <a:defRPr sz="1000">
                <a:latin typeface="Frutiger Next Com" panose="020B0503040204020203" pitchFamily="34" charset="0"/>
              </a:defRPr>
            </a:lvl1pPr>
          </a:lstStyle>
          <a:p>
            <a:pPr lvl="0"/>
            <a:endParaRPr lang="de-DE" noProof="0" dirty="0"/>
          </a:p>
          <a:p>
            <a:pPr lvl="0"/>
            <a:r>
              <a:rPr lang="de-DE" noProof="0" dirty="0"/>
              <a:t>Klicken Sie auf das Symbol, um ein Bild einzufügen.</a:t>
            </a:r>
          </a:p>
        </p:txBody>
      </p:sp>
      <p:sp>
        <p:nvSpPr>
          <p:cNvPr id="11" name="Text Placeholder 12"/>
          <p:cNvSpPr>
            <a:spLocks noGrp="1"/>
          </p:cNvSpPr>
          <p:nvPr>
            <p:ph type="body" sz="quarter" idx="15"/>
          </p:nvPr>
        </p:nvSpPr>
        <p:spPr bwMode="gray">
          <a:xfrm>
            <a:off x="478368" y="2716278"/>
            <a:ext cx="11233633" cy="1648826"/>
          </a:xfrm>
          <a:prstGeom prst="rect">
            <a:avLst/>
          </a:prstGeom>
        </p:spPr>
        <p:txBody>
          <a:bodyPr spcCol="288000"/>
          <a:lstStyle>
            <a:lvl1pPr marL="0" indent="0" algn="ctr">
              <a:lnSpc>
                <a:spcPts val="5500"/>
              </a:lnSpc>
              <a:spcBef>
                <a:spcPts val="0"/>
              </a:spcBef>
              <a:buFont typeface="Frutiger Next Com" pitchFamily="34" charset="0"/>
              <a:buNone/>
              <a:defRPr sz="5000">
                <a:solidFill>
                  <a:schemeClr val="bg1"/>
                </a:solidFill>
                <a:latin typeface="Frutiger Next Com" panose="020B0503040204020203" pitchFamily="34" charset="0"/>
                <a:cs typeface="Arial" panose="020B0604020202020204" pitchFamily="34" charset="0"/>
              </a:defRPr>
            </a:lvl1pPr>
            <a:lvl2pPr>
              <a:buNone/>
              <a:defRPr/>
            </a:lvl2pPr>
            <a:lvl3pPr>
              <a:buNone/>
              <a:defRPr/>
            </a:lvl3pPr>
            <a:lvl4pPr>
              <a:buNone/>
              <a:defRPr/>
            </a:lvl4pPr>
            <a:lvl5pPr>
              <a:buNone/>
              <a:defRPr/>
            </a:lvl5pPr>
          </a:lstStyle>
          <a:p>
            <a:pPr lvl="0"/>
            <a:endParaRPr lang="de-CH" noProof="0" dirty="0"/>
          </a:p>
        </p:txBody>
      </p:sp>
    </p:spTree>
    <p:extLst>
      <p:ext uri="{BB962C8B-B14F-4D97-AF65-F5344CB8AC3E}">
        <p14:creationId xmlns:p14="http://schemas.microsoft.com/office/powerpoint/2010/main" val="3412470951"/>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ld und Prozent negativ">
    <p:spTree>
      <p:nvGrpSpPr>
        <p:cNvPr id="1" name=""/>
        <p:cNvGrpSpPr/>
        <p:nvPr/>
      </p:nvGrpSpPr>
      <p:grpSpPr>
        <a:xfrm>
          <a:off x="0" y="0"/>
          <a:ext cx="0" cy="0"/>
          <a:chOff x="0" y="0"/>
          <a:chExt cx="0" cy="0"/>
        </a:xfrm>
      </p:grpSpPr>
      <p:sp>
        <p:nvSpPr>
          <p:cNvPr id="9" name="Bildplatzhalter 3"/>
          <p:cNvSpPr>
            <a:spLocks noGrp="1"/>
          </p:cNvSpPr>
          <p:nvPr>
            <p:ph type="pic" sz="quarter" idx="16"/>
          </p:nvPr>
        </p:nvSpPr>
        <p:spPr bwMode="gray">
          <a:xfrm>
            <a:off x="240000" y="180000"/>
            <a:ext cx="11712000" cy="6480000"/>
          </a:xfrm>
          <a:prstGeom prst="rect">
            <a:avLst/>
          </a:prstGeom>
        </p:spPr>
        <p:txBody>
          <a:bodyPr rtlCol="0" anchor="ctr">
            <a:noAutofit/>
          </a:bodyPr>
          <a:lstStyle>
            <a:lvl1pPr marL="0" indent="0" algn="ctr" rtl="0">
              <a:buNone/>
              <a:defRPr sz="1000">
                <a:latin typeface="Frutiger Next Com" panose="020B0503040204020203" pitchFamily="34" charset="0"/>
              </a:defRPr>
            </a:lvl1pPr>
          </a:lstStyle>
          <a:p>
            <a:pPr lvl="0"/>
            <a:endParaRPr lang="de-DE" noProof="0" dirty="0"/>
          </a:p>
          <a:p>
            <a:pPr lvl="0"/>
            <a:r>
              <a:rPr lang="de-DE" noProof="0" dirty="0"/>
              <a:t>Klicken Sie auf das Symbol, um ein Bild einzufügen.</a:t>
            </a:r>
          </a:p>
        </p:txBody>
      </p:sp>
      <p:sp>
        <p:nvSpPr>
          <p:cNvPr id="5" name="Text Placeholder 12"/>
          <p:cNvSpPr>
            <a:spLocks noGrp="1"/>
          </p:cNvSpPr>
          <p:nvPr>
            <p:ph type="body" sz="quarter" idx="19"/>
          </p:nvPr>
        </p:nvSpPr>
        <p:spPr bwMode="gray">
          <a:xfrm>
            <a:off x="5231904" y="4293096"/>
            <a:ext cx="5472608" cy="1080120"/>
          </a:xfrm>
          <a:prstGeom prst="rect">
            <a:avLst/>
          </a:prstGeom>
        </p:spPr>
        <p:txBody>
          <a:bodyPr spcCol="288000"/>
          <a:lstStyle>
            <a:lvl1pPr marL="0" indent="0" algn="ctr">
              <a:lnSpc>
                <a:spcPts val="3600"/>
              </a:lnSpc>
              <a:spcBef>
                <a:spcPts val="0"/>
              </a:spcBef>
              <a:buFont typeface="Frutiger Next Com" pitchFamily="34" charset="0"/>
              <a:buNone/>
              <a:defRPr sz="3200">
                <a:solidFill>
                  <a:schemeClr val="bg1"/>
                </a:solidFill>
                <a:latin typeface="Frutiger Next Com" panose="020B0503040204020203" pitchFamily="34" charset="0"/>
                <a:cs typeface="Arial" panose="020B0604020202020204" pitchFamily="34" charset="0"/>
              </a:defRPr>
            </a:lvl1pPr>
            <a:lvl2pPr>
              <a:buNone/>
              <a:defRPr/>
            </a:lvl2pPr>
            <a:lvl3pPr>
              <a:buNone/>
              <a:defRPr/>
            </a:lvl3pPr>
            <a:lvl4pPr>
              <a:buNone/>
              <a:defRPr/>
            </a:lvl4pPr>
            <a:lvl5pPr>
              <a:buNone/>
              <a:defRPr/>
            </a:lvl5pPr>
          </a:lstStyle>
          <a:p>
            <a:pPr lvl="0"/>
            <a:endParaRPr lang="de-CH" noProof="0" dirty="0"/>
          </a:p>
        </p:txBody>
      </p:sp>
    </p:spTree>
    <p:extLst>
      <p:ext uri="{BB962C8B-B14F-4D97-AF65-F5344CB8AC3E}">
        <p14:creationId xmlns:p14="http://schemas.microsoft.com/office/powerpoint/2010/main" val="3346090231"/>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Bilder und Prozent negativ">
    <p:spTree>
      <p:nvGrpSpPr>
        <p:cNvPr id="1" name=""/>
        <p:cNvGrpSpPr/>
        <p:nvPr/>
      </p:nvGrpSpPr>
      <p:grpSpPr>
        <a:xfrm>
          <a:off x="0" y="0"/>
          <a:ext cx="0" cy="0"/>
          <a:chOff x="0" y="0"/>
          <a:chExt cx="0" cy="0"/>
        </a:xfrm>
      </p:grpSpPr>
      <p:sp>
        <p:nvSpPr>
          <p:cNvPr id="7" name="Rechteck 6"/>
          <p:cNvSpPr/>
          <p:nvPr userDrawn="1"/>
        </p:nvSpPr>
        <p:spPr bwMode="gray">
          <a:xfrm>
            <a:off x="6096001" y="179389"/>
            <a:ext cx="5856817" cy="32400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fontAlgn="base">
              <a:spcBef>
                <a:spcPct val="0"/>
              </a:spcBef>
              <a:spcAft>
                <a:spcPct val="0"/>
              </a:spcAft>
            </a:pPr>
            <a:endParaRPr lang="de-CH" altLang="de-DE">
              <a:solidFill>
                <a:srgbClr val="FFFFFF"/>
              </a:solidFill>
            </a:endParaRPr>
          </a:p>
        </p:txBody>
      </p:sp>
      <p:cxnSp>
        <p:nvCxnSpPr>
          <p:cNvPr id="8" name="Gerade Verbindung 15"/>
          <p:cNvCxnSpPr/>
          <p:nvPr userDrawn="1"/>
        </p:nvCxnSpPr>
        <p:spPr bwMode="gray">
          <a:xfrm>
            <a:off x="6527801" y="561975"/>
            <a:ext cx="499321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6"/>
          <p:cNvCxnSpPr/>
          <p:nvPr userDrawn="1"/>
        </p:nvCxnSpPr>
        <p:spPr bwMode="gray">
          <a:xfrm>
            <a:off x="6527801" y="2787650"/>
            <a:ext cx="499321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ildplatzhalter 3"/>
          <p:cNvSpPr>
            <a:spLocks noGrp="1"/>
          </p:cNvSpPr>
          <p:nvPr>
            <p:ph type="pic" sz="quarter" idx="16"/>
          </p:nvPr>
        </p:nvSpPr>
        <p:spPr bwMode="gray">
          <a:xfrm>
            <a:off x="240000" y="180000"/>
            <a:ext cx="5856000" cy="3240000"/>
          </a:xfrm>
          <a:prstGeom prst="rect">
            <a:avLst/>
          </a:prstGeom>
        </p:spPr>
        <p:txBody>
          <a:bodyPr rtlCol="0" anchor="ctr">
            <a:noAutofit/>
          </a:bodyPr>
          <a:lstStyle>
            <a:lvl1pPr marL="0" indent="0" algn="ctr" rtl="0">
              <a:buNone/>
              <a:defRPr sz="1000">
                <a:latin typeface="Frutiger Next Com" panose="020B0503040204020203" pitchFamily="34" charset="0"/>
              </a:defRPr>
            </a:lvl1pPr>
          </a:lstStyle>
          <a:p>
            <a:pPr lvl="0"/>
            <a:endParaRPr lang="de-DE" noProof="0" dirty="0"/>
          </a:p>
          <a:p>
            <a:pPr lvl="0"/>
            <a:r>
              <a:rPr lang="de-DE" noProof="0" dirty="0"/>
              <a:t>Klicken Sie auf das Symbol, um ein Bild einzufügen.</a:t>
            </a:r>
          </a:p>
        </p:txBody>
      </p:sp>
      <p:sp>
        <p:nvSpPr>
          <p:cNvPr id="10" name="Bildplatzhalter 3"/>
          <p:cNvSpPr>
            <a:spLocks noGrp="1"/>
          </p:cNvSpPr>
          <p:nvPr>
            <p:ph type="pic" sz="quarter" idx="19"/>
          </p:nvPr>
        </p:nvSpPr>
        <p:spPr bwMode="gray">
          <a:xfrm>
            <a:off x="240000" y="3420000"/>
            <a:ext cx="5856000" cy="3240000"/>
          </a:xfrm>
          <a:prstGeom prst="rect">
            <a:avLst/>
          </a:prstGeom>
        </p:spPr>
        <p:txBody>
          <a:bodyPr rtlCol="0" anchor="ctr">
            <a:noAutofit/>
          </a:bodyPr>
          <a:lstStyle>
            <a:lvl1pPr marL="0" indent="0" algn="ctr" rtl="0">
              <a:buNone/>
              <a:defRPr sz="1000">
                <a:latin typeface="Frutiger Next Com" panose="020B0503040204020203" pitchFamily="34" charset="0"/>
              </a:defRPr>
            </a:lvl1pPr>
          </a:lstStyle>
          <a:p>
            <a:pPr lvl="0"/>
            <a:endParaRPr lang="de-DE" noProof="0" dirty="0"/>
          </a:p>
          <a:p>
            <a:pPr lvl="0"/>
            <a:r>
              <a:rPr lang="de-DE" noProof="0" dirty="0"/>
              <a:t>Klicken Sie auf das Symbol, um ein Bild einzufügen.</a:t>
            </a:r>
          </a:p>
        </p:txBody>
      </p:sp>
      <p:sp>
        <p:nvSpPr>
          <p:cNvPr id="11" name="Bildplatzhalter 3"/>
          <p:cNvSpPr>
            <a:spLocks noGrp="1"/>
          </p:cNvSpPr>
          <p:nvPr>
            <p:ph type="pic" sz="quarter" idx="20"/>
          </p:nvPr>
        </p:nvSpPr>
        <p:spPr bwMode="gray">
          <a:xfrm>
            <a:off x="6096000" y="3420000"/>
            <a:ext cx="5856000" cy="3240000"/>
          </a:xfrm>
          <a:prstGeom prst="rect">
            <a:avLst/>
          </a:prstGeom>
        </p:spPr>
        <p:txBody>
          <a:bodyPr rtlCol="0" anchor="ctr">
            <a:noAutofit/>
          </a:bodyPr>
          <a:lstStyle>
            <a:lvl1pPr marL="0" indent="0" algn="ctr" rtl="0">
              <a:buNone/>
              <a:defRPr sz="1000">
                <a:latin typeface="Frutiger Next Com" panose="020B0503040204020203" pitchFamily="34" charset="0"/>
              </a:defRPr>
            </a:lvl1pPr>
          </a:lstStyle>
          <a:p>
            <a:pPr lvl="0"/>
            <a:endParaRPr lang="de-DE" noProof="0" dirty="0"/>
          </a:p>
          <a:p>
            <a:pPr lvl="0"/>
            <a:r>
              <a:rPr lang="de-DE" noProof="0" dirty="0"/>
              <a:t>Klicken Sie auf das Symbol, um ein Bild einzufügen.</a:t>
            </a:r>
          </a:p>
        </p:txBody>
      </p:sp>
      <p:sp>
        <p:nvSpPr>
          <p:cNvPr id="14" name="Text Placeholder 12"/>
          <p:cNvSpPr>
            <a:spLocks noGrp="1"/>
          </p:cNvSpPr>
          <p:nvPr>
            <p:ph type="body" sz="quarter" idx="15"/>
          </p:nvPr>
        </p:nvSpPr>
        <p:spPr bwMode="gray">
          <a:xfrm>
            <a:off x="6538939" y="701872"/>
            <a:ext cx="4970124" cy="796360"/>
          </a:xfrm>
          <a:prstGeom prst="rect">
            <a:avLst/>
          </a:prstGeom>
        </p:spPr>
        <p:txBody>
          <a:bodyPr spcCol="288000"/>
          <a:lstStyle>
            <a:lvl1pPr marL="0" indent="0" algn="ctr">
              <a:lnSpc>
                <a:spcPts val="6800"/>
              </a:lnSpc>
              <a:spcBef>
                <a:spcPts val="0"/>
              </a:spcBef>
              <a:buFont typeface="Frutiger Next Com" pitchFamily="34" charset="0"/>
              <a:buNone/>
              <a:defRPr sz="6000">
                <a:solidFill>
                  <a:schemeClr val="bg1"/>
                </a:solidFill>
                <a:latin typeface="Frutiger Next Com" panose="020B0503040204020203"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de-DE" noProof="0"/>
              <a:t>Textmasterformat bearbeiten</a:t>
            </a:r>
          </a:p>
        </p:txBody>
      </p:sp>
      <p:sp>
        <p:nvSpPr>
          <p:cNvPr id="15" name="Text Placeholder 12"/>
          <p:cNvSpPr>
            <a:spLocks noGrp="1"/>
          </p:cNvSpPr>
          <p:nvPr>
            <p:ph type="body" sz="quarter" idx="18"/>
          </p:nvPr>
        </p:nvSpPr>
        <p:spPr bwMode="gray">
          <a:xfrm>
            <a:off x="6538939" y="1581229"/>
            <a:ext cx="4970124" cy="1091687"/>
          </a:xfrm>
          <a:prstGeom prst="rect">
            <a:avLst/>
          </a:prstGeom>
        </p:spPr>
        <p:txBody>
          <a:bodyPr spcCol="288000"/>
          <a:lstStyle>
            <a:lvl1pPr marL="0" indent="0" algn="ctr">
              <a:lnSpc>
                <a:spcPts val="2700"/>
              </a:lnSpc>
              <a:spcBef>
                <a:spcPts val="0"/>
              </a:spcBef>
              <a:buFont typeface="Frutiger Next Com" pitchFamily="34" charset="0"/>
              <a:buNone/>
              <a:defRPr sz="2000">
                <a:solidFill>
                  <a:schemeClr val="bg1"/>
                </a:solidFill>
                <a:latin typeface="Frutiger Next Com" panose="020B0503040204020203"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de-DE" noProof="0"/>
              <a:t>Textmasterformat bearbeiten</a:t>
            </a:r>
          </a:p>
          <a:p>
            <a:pPr lvl="1"/>
            <a:r>
              <a:rPr lang="de-DE" noProof="0"/>
              <a:t>Zweite Ebene</a:t>
            </a:r>
          </a:p>
          <a:p>
            <a:pPr lvl="2"/>
            <a:r>
              <a:rPr lang="de-DE" noProof="0"/>
              <a:t>Dritte Ebene</a:t>
            </a:r>
          </a:p>
        </p:txBody>
      </p:sp>
    </p:spTree>
    <p:extLst>
      <p:ext uri="{BB962C8B-B14F-4D97-AF65-F5344CB8AC3E}">
        <p14:creationId xmlns:p14="http://schemas.microsoft.com/office/powerpoint/2010/main" val="36863624"/>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ufzählung">
    <p:spTree>
      <p:nvGrpSpPr>
        <p:cNvPr id="1" name=""/>
        <p:cNvGrpSpPr/>
        <p:nvPr/>
      </p:nvGrpSpPr>
      <p:grpSpPr>
        <a:xfrm>
          <a:off x="0" y="0"/>
          <a:ext cx="0" cy="0"/>
          <a:chOff x="0" y="0"/>
          <a:chExt cx="0" cy="0"/>
        </a:xfrm>
      </p:grpSpPr>
      <p:pic>
        <p:nvPicPr>
          <p:cNvPr id="4" name="Grafik 4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00218" y="6489700"/>
            <a:ext cx="151130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8"/>
          <p:cNvSpPr>
            <a:spLocks noGrp="1"/>
          </p:cNvSpPr>
          <p:nvPr>
            <p:ph type="title"/>
          </p:nvPr>
        </p:nvSpPr>
        <p:spPr>
          <a:xfrm>
            <a:off x="480000" y="339080"/>
            <a:ext cx="11184779" cy="857672"/>
          </a:xfrm>
          <a:prstGeom prst="rect">
            <a:avLst/>
          </a:prstGeom>
        </p:spPr>
        <p:txBody>
          <a:bodyPr/>
          <a:lstStyle>
            <a:lvl1pPr algn="l">
              <a:lnSpc>
                <a:spcPts val="3200"/>
              </a:lnSpc>
              <a:defRPr sz="3000">
                <a:latin typeface="Frutiger Next Com" panose="020B0503040204020203" pitchFamily="34" charset="0"/>
                <a:cs typeface="Arial" panose="020B0604020202020204" pitchFamily="34" charset="0"/>
              </a:defRPr>
            </a:lvl1pPr>
          </a:lstStyle>
          <a:p>
            <a:r>
              <a:rPr lang="de-CH" noProof="0" dirty="0"/>
              <a:t>Titelmasterformat durch Klicken bearbeiten</a:t>
            </a:r>
          </a:p>
        </p:txBody>
      </p:sp>
      <p:sp>
        <p:nvSpPr>
          <p:cNvPr id="12" name="Textplatzhalter 1"/>
          <p:cNvSpPr>
            <a:spLocks noGrp="1"/>
          </p:cNvSpPr>
          <p:nvPr>
            <p:ph idx="1"/>
          </p:nvPr>
        </p:nvSpPr>
        <p:spPr>
          <a:xfrm>
            <a:off x="529841" y="1557808"/>
            <a:ext cx="11267183" cy="4525963"/>
          </a:xfrm>
          <a:prstGeom prst="rect">
            <a:avLst/>
          </a:prstGeom>
        </p:spPr>
        <p:txBody>
          <a:bodyPr rtlCol="0">
            <a:noAutofit/>
          </a:bodyPr>
          <a:lstStyle>
            <a:lvl5pPr>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dirty="0"/>
          </a:p>
        </p:txBody>
      </p:sp>
      <p:sp>
        <p:nvSpPr>
          <p:cNvPr id="5" name="Slide Number Placeholder 5"/>
          <p:cNvSpPr>
            <a:spLocks noGrp="1"/>
          </p:cNvSpPr>
          <p:nvPr>
            <p:ph type="sldNum" sz="quarter" idx="10"/>
          </p:nvPr>
        </p:nvSpPr>
        <p:spPr>
          <a:xfrm>
            <a:off x="480485" y="6559550"/>
            <a:ext cx="383116" cy="115888"/>
          </a:xfrm>
        </p:spPr>
        <p:txBody>
          <a:bodyPr/>
          <a:lstStyle>
            <a:lvl1pPr>
              <a:defRPr/>
            </a:lvl1pPr>
          </a:lstStyle>
          <a:p>
            <a:fld id="{C73562C0-CD16-4B4F-893B-BD5C93F67FB6}" type="slidenum">
              <a:rPr altLang="en-US">
                <a:solidFill>
                  <a:prstClr val="black"/>
                </a:solidFill>
              </a:rPr>
              <a:pPr/>
              <a:t>‹Nr.›</a:t>
            </a:fld>
            <a:endParaRPr lang="de-CH" altLang="en-US">
              <a:solidFill>
                <a:prstClr val="black"/>
              </a:solidFill>
            </a:endParaRPr>
          </a:p>
        </p:txBody>
      </p:sp>
      <p:sp>
        <p:nvSpPr>
          <p:cNvPr id="6" name="Datumsplatzhalter 3"/>
          <p:cNvSpPr>
            <a:spLocks noGrp="1"/>
          </p:cNvSpPr>
          <p:nvPr>
            <p:ph type="dt" sz="half" idx="11"/>
          </p:nvPr>
        </p:nvSpPr>
        <p:spPr>
          <a:xfrm>
            <a:off x="1039285" y="6567488"/>
            <a:ext cx="673100" cy="107950"/>
          </a:xfrm>
        </p:spPr>
        <p:txBody>
          <a:bodyPr/>
          <a:lstStyle>
            <a:lvl1pPr>
              <a:defRPr/>
            </a:lvl1pPr>
          </a:lstStyle>
          <a:p>
            <a:fld id="{F96D20F8-18D8-4914-84C0-427C78B610C6}" type="datetime1">
              <a:rPr lang="de-DE" altLang="de-DE" smtClean="0">
                <a:solidFill>
                  <a:prstClr val="black"/>
                </a:solidFill>
              </a:rPr>
              <a:pPr/>
              <a:t>16.09.2016</a:t>
            </a:fld>
            <a:endParaRPr lang="de-DE" altLang="de-DE">
              <a:solidFill>
                <a:prstClr val="black"/>
              </a:solidFill>
            </a:endParaRPr>
          </a:p>
        </p:txBody>
      </p:sp>
      <p:sp>
        <p:nvSpPr>
          <p:cNvPr id="7" name="Footer Placeholder 17"/>
          <p:cNvSpPr>
            <a:spLocks noGrp="1"/>
          </p:cNvSpPr>
          <p:nvPr>
            <p:ph type="ftr" sz="quarter" idx="12"/>
          </p:nvPr>
        </p:nvSpPr>
        <p:spPr>
          <a:xfrm>
            <a:off x="2036234" y="6567488"/>
            <a:ext cx="4815417" cy="107950"/>
          </a:xfrm>
        </p:spPr>
        <p:txBody>
          <a:bodyPr/>
          <a:lstStyle>
            <a:lvl1pPr algn="l">
              <a:defRPr sz="700">
                <a:solidFill>
                  <a:schemeClr val="tx1"/>
                </a:solidFill>
                <a:latin typeface="Frutiger Next Com" panose="020B0503040204020203" pitchFamily="34" charset="0"/>
                <a:cs typeface="Arial" panose="020B0604020202020204" pitchFamily="34" charset="0"/>
              </a:defRPr>
            </a:lvl1pPr>
          </a:lstStyle>
          <a:p>
            <a:pPr>
              <a:defRPr/>
            </a:pPr>
            <a:r>
              <a:rPr lang="de-CH">
                <a:solidFill>
                  <a:prstClr val="black"/>
                </a:solidFill>
              </a:rPr>
              <a:t>Raiffeisen Switzerland | Corporate Presentation </a:t>
            </a:r>
          </a:p>
        </p:txBody>
      </p:sp>
    </p:spTree>
    <p:extLst>
      <p:ext uri="{BB962C8B-B14F-4D97-AF65-F5344CB8AC3E}">
        <p14:creationId xmlns:p14="http://schemas.microsoft.com/office/powerpoint/2010/main" val="23088362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lvl1pPr>
              <a:defRPr/>
            </a:lvl1pPr>
          </a:lstStyle>
          <a:p>
            <a:fld id="{458E9248-C59B-4911-A244-B972C338F88B}" type="datetime1">
              <a:rPr lang="de-DE" altLang="de-DE" smtClean="0">
                <a:solidFill>
                  <a:prstClr val="black"/>
                </a:solidFill>
              </a:rPr>
              <a:pPr/>
              <a:t>16.09.2016</a:t>
            </a:fld>
            <a:endParaRPr lang="de-CH" altLang="de-DE">
              <a:solidFill>
                <a:prstClr val="black"/>
              </a:solidFill>
            </a:endParaRPr>
          </a:p>
        </p:txBody>
      </p:sp>
      <p:sp>
        <p:nvSpPr>
          <p:cNvPr id="5" name="Fußzeilenplatzhalter 4"/>
          <p:cNvSpPr>
            <a:spLocks noGrp="1"/>
          </p:cNvSpPr>
          <p:nvPr>
            <p:ph type="ftr" sz="quarter" idx="11"/>
          </p:nvPr>
        </p:nvSpPr>
        <p:spPr/>
        <p:txBody>
          <a:bodyPr/>
          <a:lstStyle>
            <a:lvl1pPr>
              <a:defRPr noProof="0"/>
            </a:lvl1pPr>
          </a:lstStyle>
          <a:p>
            <a:pPr>
              <a:defRPr/>
            </a:pPr>
            <a:r>
              <a:rPr lang="de-CH">
                <a:solidFill>
                  <a:prstClr val="black"/>
                </a:solidFill>
              </a:rPr>
              <a:t>Raiffeisen Switzerland | Corporate Presentation </a:t>
            </a:r>
          </a:p>
        </p:txBody>
      </p:sp>
      <p:sp>
        <p:nvSpPr>
          <p:cNvPr id="6" name="Foliennummernplatzhalter 5"/>
          <p:cNvSpPr>
            <a:spLocks noGrp="1"/>
          </p:cNvSpPr>
          <p:nvPr>
            <p:ph type="sldNum" sz="quarter" idx="12"/>
          </p:nvPr>
        </p:nvSpPr>
        <p:spPr/>
        <p:txBody>
          <a:bodyPr/>
          <a:lstStyle>
            <a:lvl1pPr>
              <a:defRPr/>
            </a:lvl1pPr>
          </a:lstStyle>
          <a:p>
            <a:fld id="{65EB1AA7-E1E5-4A1B-BE6D-F79F4A54D126}" type="slidenum">
              <a:rPr altLang="en-US">
                <a:solidFill>
                  <a:prstClr val="black"/>
                </a:solidFill>
              </a:rPr>
              <a:pPr/>
              <a:t>‹Nr.›</a:t>
            </a:fld>
            <a:endParaRPr lang="de-CH" altLang="en-US">
              <a:solidFill>
                <a:prstClr val="black"/>
              </a:solidFill>
            </a:endParaRPr>
          </a:p>
        </p:txBody>
      </p:sp>
    </p:spTree>
    <p:extLst>
      <p:ext uri="{BB962C8B-B14F-4D97-AF65-F5344CB8AC3E}">
        <p14:creationId xmlns:p14="http://schemas.microsoft.com/office/powerpoint/2010/main" val="24433273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with image" userDrawn="1">
  <p:cSld name="Title Slide with image">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0" y="0"/>
            <a:ext cx="12192000" cy="4968000"/>
          </a:xfrm>
          <a:custGeom>
            <a:avLst/>
            <a:gdLst>
              <a:gd name="connsiteX0" fmla="*/ 0 w 9144000"/>
              <a:gd name="connsiteY0" fmla="*/ 0 h 4968000"/>
              <a:gd name="connsiteX1" fmla="*/ 9144000 w 9144000"/>
              <a:gd name="connsiteY1" fmla="*/ 0 h 4968000"/>
              <a:gd name="connsiteX2" fmla="*/ 9144000 w 9144000"/>
              <a:gd name="connsiteY2" fmla="*/ 3362874 h 4968000"/>
              <a:gd name="connsiteX3" fmla="*/ 2501374 w 9144000"/>
              <a:gd name="connsiteY3" fmla="*/ 3362874 h 4968000"/>
              <a:gd name="connsiteX4" fmla="*/ 2501374 w 9144000"/>
              <a:gd name="connsiteY4" fmla="*/ 4968000 h 4968000"/>
              <a:gd name="connsiteX5" fmla="*/ 0 w 9144000"/>
              <a:gd name="connsiteY5" fmla="*/ 4968000 h 49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968000">
                <a:moveTo>
                  <a:pt x="0" y="0"/>
                </a:moveTo>
                <a:lnTo>
                  <a:pt x="9144000" y="0"/>
                </a:lnTo>
                <a:lnTo>
                  <a:pt x="9144000" y="3362874"/>
                </a:lnTo>
                <a:lnTo>
                  <a:pt x="2501374" y="3362874"/>
                </a:lnTo>
                <a:lnTo>
                  <a:pt x="2501374" y="4968000"/>
                </a:lnTo>
                <a:lnTo>
                  <a:pt x="0" y="4968000"/>
                </a:lnTo>
                <a:close/>
              </a:path>
            </a:pathLst>
          </a:custGeom>
        </p:spPr>
        <p:txBody>
          <a:bodyPr wrap="square">
            <a:noAutofit/>
          </a:bodyPr>
          <a:lstStyle>
            <a:lvl1pPr marL="0" indent="0">
              <a:buNone/>
              <a:defRPr/>
            </a:lvl1pPr>
          </a:lstStyle>
          <a:p>
            <a:r>
              <a:rPr lang="de-CH" dirty="0"/>
              <a:t>Bild durch Klicken auf Symbol hinzufügen</a:t>
            </a:r>
          </a:p>
        </p:txBody>
      </p:sp>
      <p:sp>
        <p:nvSpPr>
          <p:cNvPr id="2" name="Titel"/>
          <p:cNvSpPr>
            <a:spLocks noGrp="1"/>
          </p:cNvSpPr>
          <p:nvPr>
            <p:ph type="ctrTitle"/>
            <p:custDataLst>
              <p:tags r:id="rId2"/>
            </p:custDataLst>
          </p:nvPr>
        </p:nvSpPr>
        <p:spPr>
          <a:xfrm>
            <a:off x="3378699" y="3393940"/>
            <a:ext cx="8813301" cy="511519"/>
          </a:xfrm>
          <a:solidFill>
            <a:srgbClr val="5A88B7"/>
          </a:solidFill>
        </p:spPr>
        <p:txBody>
          <a:bodyPr lIns="216000" tIns="151200"/>
          <a:lstStyle>
            <a:lvl1pPr>
              <a:lnSpc>
                <a:spcPts val="3000"/>
              </a:lnSpc>
              <a:defRPr sz="2400" b="1">
                <a:solidFill>
                  <a:srgbClr val="FFFFFF"/>
                </a:solidFill>
              </a:defRPr>
            </a:lvl1pPr>
          </a:lstStyle>
          <a:p>
            <a:r>
              <a:rPr lang="de-CH" dirty="0"/>
              <a:t>Titelmasterformat durch Klicken bearbeiten</a:t>
            </a:r>
          </a:p>
        </p:txBody>
      </p:sp>
      <p:sp>
        <p:nvSpPr>
          <p:cNvPr id="3" name="Untertitel"/>
          <p:cNvSpPr>
            <a:spLocks noGrp="1"/>
          </p:cNvSpPr>
          <p:nvPr>
            <p:ph type="subTitle" idx="1"/>
            <p:custDataLst>
              <p:tags r:id="rId3"/>
            </p:custDataLst>
          </p:nvPr>
        </p:nvSpPr>
        <p:spPr>
          <a:xfrm>
            <a:off x="3378699" y="3905250"/>
            <a:ext cx="8813301" cy="1005963"/>
          </a:xfrm>
          <a:solidFill>
            <a:srgbClr val="5A88B7"/>
          </a:solidFill>
        </p:spPr>
        <p:txBody>
          <a:bodyPr lIns="216000" tIns="10800" rIns="216000"/>
          <a:lstStyle>
            <a:lvl1pPr marL="0" indent="0" algn="l">
              <a:lnSpc>
                <a:spcPts val="3000"/>
              </a:lnSpc>
              <a:buNone/>
              <a:defRPr sz="24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Formatvorlage des Untertitelmasters durch Klicken bearbeiten</a:t>
            </a:r>
          </a:p>
        </p:txBody>
      </p:sp>
      <p:sp>
        <p:nvSpPr>
          <p:cNvPr id="20" name="Text"/>
          <p:cNvSpPr>
            <a:spLocks noGrp="1"/>
          </p:cNvSpPr>
          <p:nvPr>
            <p:ph type="body" sz="quarter" idx="17"/>
            <p:custDataLst>
              <p:tags r:id="rId4"/>
            </p:custDataLst>
          </p:nvPr>
        </p:nvSpPr>
        <p:spPr>
          <a:xfrm>
            <a:off x="3378699" y="4907757"/>
            <a:ext cx="8813301" cy="865514"/>
          </a:xfrm>
          <a:solidFill>
            <a:srgbClr val="5A88B7"/>
          </a:solidFill>
        </p:spPr>
        <p:txBody>
          <a:bodyPr lIns="216000" tIns="18000" rIns="216000"/>
          <a:lstStyle>
            <a:lvl1pPr marL="0" indent="0">
              <a:lnSpc>
                <a:spcPts val="2000"/>
              </a:lnSpc>
              <a:buNone/>
              <a:defRPr sz="1800" b="1">
                <a:solidFill>
                  <a:srgbClr val="FFFFFF"/>
                </a:solidFill>
              </a:defRPr>
            </a:lvl1pPr>
          </a:lstStyle>
          <a:p>
            <a:pPr lvl="0"/>
            <a:r>
              <a:rPr lang="de-CH" dirty="0"/>
              <a:t>Textmasterformat bearbeiten</a:t>
            </a:r>
          </a:p>
        </p:txBody>
      </p:sp>
      <p:sp>
        <p:nvSpPr>
          <p:cNvPr id="4" name="Titel Text Box" hidden="1"/>
          <p:cNvSpPr txBox="1">
            <a:spLocks/>
          </p:cNvSpPr>
          <p:nvPr userDrawn="1">
            <p:custDataLst>
              <p:tags r:id="rId5"/>
            </p:custDataLst>
          </p:nvPr>
        </p:nvSpPr>
        <p:spPr>
          <a:xfrm>
            <a:off x="4179216" y="966247"/>
            <a:ext cx="6014301" cy="2276574"/>
          </a:xfrm>
          <a:prstGeom prst="rect">
            <a:avLst/>
          </a:prstGeom>
          <a:noFill/>
          <a:ln w="12700">
            <a:solidFill>
              <a:srgbClr val="FFFFFF"/>
            </a:solidFill>
          </a:ln>
        </p:spPr>
        <p:txBody>
          <a:bodyPr wrap="square" lIns="306000" tIns="306000" rIns="306000" bIns="306000" rtlCol="0" anchor="t" anchorCtr="0">
            <a:noAutofit/>
          </a:bodyPr>
          <a:lstStyle/>
          <a:p>
            <a:pPr algn="r" eaLnBrk="0" fontAlgn="base" hangingPunct="0">
              <a:spcBef>
                <a:spcPct val="0"/>
              </a:spcBef>
              <a:spcAft>
                <a:spcPct val="0"/>
              </a:spcAft>
            </a:pPr>
            <a:endParaRPr lang="de-CH" dirty="0">
              <a:solidFill>
                <a:srgbClr val="FFFFFF"/>
              </a:solidFill>
            </a:endParaRPr>
          </a:p>
        </p:txBody>
      </p:sp>
      <p:sp>
        <p:nvSpPr>
          <p:cNvPr id="8" name="Status" hidden="1"/>
          <p:cNvSpPr>
            <a:spLocks/>
          </p:cNvSpPr>
          <p:nvPr userDrawn="1">
            <p:custDataLst>
              <p:tags r:id="rId6"/>
            </p:custDataLst>
          </p:nvPr>
        </p:nvSpPr>
        <p:spPr>
          <a:xfrm rot="2700000">
            <a:off x="10141535" y="346922"/>
            <a:ext cx="2348000" cy="626788"/>
          </a:xfrm>
          <a:custGeom>
            <a:avLst/>
            <a:gdLst/>
            <a:ahLst/>
            <a:cxnLst/>
            <a:rect l="l" t="t" r="r" b="b"/>
            <a:pathLst>
              <a:path w="2347349" h="470028">
                <a:moveTo>
                  <a:pt x="467360" y="0"/>
                </a:moveTo>
                <a:lnTo>
                  <a:pt x="1879338" y="0"/>
                </a:lnTo>
                <a:lnTo>
                  <a:pt x="2347349" y="470028"/>
                </a:lnTo>
                <a:lnTo>
                  <a:pt x="0" y="470028"/>
                </a:lnTo>
                <a:lnTo>
                  <a:pt x="0" y="469374"/>
                </a:lnTo>
                <a:close/>
              </a:path>
            </a:pathLst>
          </a:custGeom>
          <a:solidFill>
            <a:srgbClr val="E53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de-CH" dirty="0">
              <a:solidFill>
                <a:srgbClr val="FFFFFF"/>
              </a:solidFill>
            </a:endParaRPr>
          </a:p>
        </p:txBody>
      </p:sp>
    </p:spTree>
    <p:extLst>
      <p:ext uri="{BB962C8B-B14F-4D97-AF65-F5344CB8AC3E}">
        <p14:creationId xmlns:p14="http://schemas.microsoft.com/office/powerpoint/2010/main" val="1721992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CDC472-2607-4DA3-808A-EFB749356194}" type="datetimeFigureOut">
              <a:rPr lang="it-CH" smtClean="0"/>
              <a:t>16.09.2016</a:t>
            </a:fld>
            <a:endParaRPr lang="it-CH"/>
          </a:p>
        </p:txBody>
      </p:sp>
      <p:sp>
        <p:nvSpPr>
          <p:cNvPr id="6" name="Footer Placeholder 5"/>
          <p:cNvSpPr>
            <a:spLocks noGrp="1"/>
          </p:cNvSpPr>
          <p:nvPr>
            <p:ph type="ftr" sz="quarter" idx="11"/>
          </p:nvPr>
        </p:nvSpPr>
        <p:spPr/>
        <p:txBody>
          <a:bodyPr/>
          <a:lstStyle/>
          <a:p>
            <a:endParaRPr lang="it-CH"/>
          </a:p>
        </p:txBody>
      </p:sp>
      <p:sp>
        <p:nvSpPr>
          <p:cNvPr id="7" name="Slide Number Placeholder 6"/>
          <p:cNvSpPr>
            <a:spLocks noGrp="1"/>
          </p:cNvSpPr>
          <p:nvPr>
            <p:ph type="sldNum" sz="quarter" idx="12"/>
          </p:nvPr>
        </p:nvSpPr>
        <p:spPr/>
        <p:txBody>
          <a:bodyPr/>
          <a:lstStyle/>
          <a:p>
            <a:fld id="{6AFFC694-0EF6-4A41-8255-5CFEBA60A463}" type="slidenum">
              <a:rPr lang="it-CH" smtClean="0"/>
              <a:t>‹Nr.›</a:t>
            </a:fld>
            <a:endParaRPr lang="it-CH"/>
          </a:p>
        </p:txBody>
      </p:sp>
    </p:spTree>
    <p:extLst>
      <p:ext uri="{BB962C8B-B14F-4D97-AF65-F5344CB8AC3E}">
        <p14:creationId xmlns:p14="http://schemas.microsoft.com/office/powerpoint/2010/main" val="2227208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CDC472-2607-4DA3-808A-EFB749356194}" type="datetimeFigureOut">
              <a:rPr lang="it-CH" smtClean="0"/>
              <a:t>16.09.2016</a:t>
            </a:fld>
            <a:endParaRPr lang="it-CH"/>
          </a:p>
        </p:txBody>
      </p:sp>
      <p:sp>
        <p:nvSpPr>
          <p:cNvPr id="8" name="Footer Placeholder 7"/>
          <p:cNvSpPr>
            <a:spLocks noGrp="1"/>
          </p:cNvSpPr>
          <p:nvPr>
            <p:ph type="ftr" sz="quarter" idx="11"/>
          </p:nvPr>
        </p:nvSpPr>
        <p:spPr/>
        <p:txBody>
          <a:bodyPr/>
          <a:lstStyle/>
          <a:p>
            <a:endParaRPr lang="it-CH"/>
          </a:p>
        </p:txBody>
      </p:sp>
      <p:sp>
        <p:nvSpPr>
          <p:cNvPr id="9" name="Slide Number Placeholder 8"/>
          <p:cNvSpPr>
            <a:spLocks noGrp="1"/>
          </p:cNvSpPr>
          <p:nvPr>
            <p:ph type="sldNum" sz="quarter" idx="12"/>
          </p:nvPr>
        </p:nvSpPr>
        <p:spPr/>
        <p:txBody>
          <a:bodyPr/>
          <a:lstStyle/>
          <a:p>
            <a:fld id="{6AFFC694-0EF6-4A41-8255-5CFEBA60A463}" type="slidenum">
              <a:rPr lang="it-CH" smtClean="0"/>
              <a:t>‹Nr.›</a:t>
            </a:fld>
            <a:endParaRPr lang="it-CH"/>
          </a:p>
        </p:txBody>
      </p:sp>
    </p:spTree>
    <p:extLst>
      <p:ext uri="{BB962C8B-B14F-4D97-AF65-F5344CB8AC3E}">
        <p14:creationId xmlns:p14="http://schemas.microsoft.com/office/powerpoint/2010/main" val="272354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CDC472-2607-4DA3-808A-EFB749356194}" type="datetimeFigureOut">
              <a:rPr lang="it-CH" smtClean="0"/>
              <a:t>16.09.2016</a:t>
            </a:fld>
            <a:endParaRPr lang="it-CH"/>
          </a:p>
        </p:txBody>
      </p:sp>
      <p:sp>
        <p:nvSpPr>
          <p:cNvPr id="4" name="Footer Placeholder 3"/>
          <p:cNvSpPr>
            <a:spLocks noGrp="1"/>
          </p:cNvSpPr>
          <p:nvPr>
            <p:ph type="ftr" sz="quarter" idx="11"/>
          </p:nvPr>
        </p:nvSpPr>
        <p:spPr/>
        <p:txBody>
          <a:bodyPr/>
          <a:lstStyle/>
          <a:p>
            <a:endParaRPr lang="it-CH"/>
          </a:p>
        </p:txBody>
      </p:sp>
      <p:sp>
        <p:nvSpPr>
          <p:cNvPr id="5" name="Slide Number Placeholder 4"/>
          <p:cNvSpPr>
            <a:spLocks noGrp="1"/>
          </p:cNvSpPr>
          <p:nvPr>
            <p:ph type="sldNum" sz="quarter" idx="12"/>
          </p:nvPr>
        </p:nvSpPr>
        <p:spPr/>
        <p:txBody>
          <a:bodyPr/>
          <a:lstStyle/>
          <a:p>
            <a:fld id="{6AFFC694-0EF6-4A41-8255-5CFEBA60A463}" type="slidenum">
              <a:rPr lang="it-CH" smtClean="0"/>
              <a:t>‹Nr.›</a:t>
            </a:fld>
            <a:endParaRPr lang="it-CH"/>
          </a:p>
        </p:txBody>
      </p:sp>
    </p:spTree>
    <p:extLst>
      <p:ext uri="{BB962C8B-B14F-4D97-AF65-F5344CB8AC3E}">
        <p14:creationId xmlns:p14="http://schemas.microsoft.com/office/powerpoint/2010/main" val="301753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CCDC472-2607-4DA3-808A-EFB749356194}" type="datetimeFigureOut">
              <a:rPr lang="it-CH" smtClean="0"/>
              <a:t>16.09.2016</a:t>
            </a:fld>
            <a:endParaRPr lang="it-CH"/>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CH"/>
          </a:p>
        </p:txBody>
      </p:sp>
      <p:sp>
        <p:nvSpPr>
          <p:cNvPr id="9" name="Slide Number Placeholder 8"/>
          <p:cNvSpPr>
            <a:spLocks noGrp="1"/>
          </p:cNvSpPr>
          <p:nvPr>
            <p:ph type="sldNum" sz="quarter" idx="12"/>
          </p:nvPr>
        </p:nvSpPr>
        <p:spPr/>
        <p:txBody>
          <a:bodyPr/>
          <a:lstStyle/>
          <a:p>
            <a:fld id="{6AFFC694-0EF6-4A41-8255-5CFEBA60A463}" type="slidenum">
              <a:rPr lang="it-CH" smtClean="0"/>
              <a:t>‹Nr.›</a:t>
            </a:fld>
            <a:endParaRPr lang="it-CH"/>
          </a:p>
        </p:txBody>
      </p:sp>
    </p:spTree>
    <p:extLst>
      <p:ext uri="{BB962C8B-B14F-4D97-AF65-F5344CB8AC3E}">
        <p14:creationId xmlns:p14="http://schemas.microsoft.com/office/powerpoint/2010/main" val="1337415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CCDC472-2607-4DA3-808A-EFB749356194}" type="datetimeFigureOut">
              <a:rPr lang="it-CH" smtClean="0"/>
              <a:t>16.09.2016</a:t>
            </a:fld>
            <a:endParaRPr lang="it-CH"/>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CH"/>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AFFC694-0EF6-4A41-8255-5CFEBA60A463}" type="slidenum">
              <a:rPr lang="it-CH" smtClean="0"/>
              <a:t>‹Nr.›</a:t>
            </a:fld>
            <a:endParaRPr lang="it-CH"/>
          </a:p>
        </p:txBody>
      </p:sp>
    </p:spTree>
    <p:extLst>
      <p:ext uri="{BB962C8B-B14F-4D97-AF65-F5344CB8AC3E}">
        <p14:creationId xmlns:p14="http://schemas.microsoft.com/office/powerpoint/2010/main" val="624403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tx1"/>
          </a:solidFill>
          <a:ln>
            <a:solidFill>
              <a:srgbClr val="12E467"/>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CDC472-2607-4DA3-808A-EFB749356194}" type="datetimeFigureOut">
              <a:rPr lang="it-CH" smtClean="0"/>
              <a:t>16.09.2016</a:t>
            </a:fld>
            <a:endParaRPr lang="it-CH"/>
          </a:p>
        </p:txBody>
      </p:sp>
      <p:sp>
        <p:nvSpPr>
          <p:cNvPr id="6" name="Footer Placeholder 5"/>
          <p:cNvSpPr>
            <a:spLocks noGrp="1"/>
          </p:cNvSpPr>
          <p:nvPr>
            <p:ph type="ftr" sz="quarter" idx="11"/>
          </p:nvPr>
        </p:nvSpPr>
        <p:spPr/>
        <p:txBody>
          <a:bodyPr/>
          <a:lstStyle/>
          <a:p>
            <a:endParaRPr lang="it-CH"/>
          </a:p>
        </p:txBody>
      </p:sp>
      <p:sp>
        <p:nvSpPr>
          <p:cNvPr id="7" name="Slide Number Placeholder 6"/>
          <p:cNvSpPr>
            <a:spLocks noGrp="1"/>
          </p:cNvSpPr>
          <p:nvPr>
            <p:ph type="sldNum" sz="quarter" idx="12"/>
          </p:nvPr>
        </p:nvSpPr>
        <p:spPr/>
        <p:txBody>
          <a:bodyPr/>
          <a:lstStyle/>
          <a:p>
            <a:fld id="{6AFFC694-0EF6-4A41-8255-5CFEBA60A463}" type="slidenum">
              <a:rPr lang="it-CH" smtClean="0"/>
              <a:t>‹Nr.›</a:t>
            </a:fld>
            <a:endParaRPr lang="it-CH"/>
          </a:p>
        </p:txBody>
      </p:sp>
    </p:spTree>
    <p:extLst>
      <p:ext uri="{BB962C8B-B14F-4D97-AF65-F5344CB8AC3E}">
        <p14:creationId xmlns:p14="http://schemas.microsoft.com/office/powerpoint/2010/main" val="4266871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CCDC472-2607-4DA3-808A-EFB749356194}" type="datetimeFigureOut">
              <a:rPr lang="it-CH" smtClean="0"/>
              <a:t>16.09.2016</a:t>
            </a:fld>
            <a:endParaRPr lang="it-CH"/>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CH"/>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AFFC694-0EF6-4A41-8255-5CFEBA60A463}" type="slidenum">
              <a:rPr lang="it-CH" smtClean="0"/>
              <a:t>‹Nr.›</a:t>
            </a:fld>
            <a:endParaRPr lang="it-CH"/>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350966"/>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extplatzhalter 1"/>
          <p:cNvSpPr>
            <a:spLocks noGrp="1"/>
          </p:cNvSpPr>
          <p:nvPr>
            <p:ph type="body" idx="1"/>
          </p:nvPr>
        </p:nvSpPr>
        <p:spPr bwMode="gray">
          <a:xfrm>
            <a:off x="478367" y="1557338"/>
            <a:ext cx="11233151"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Textmasterformat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5123" name="Title Placeholder 2"/>
          <p:cNvSpPr>
            <a:spLocks noGrp="1"/>
          </p:cNvSpPr>
          <p:nvPr>
            <p:ph type="title"/>
          </p:nvPr>
        </p:nvSpPr>
        <p:spPr bwMode="gray">
          <a:xfrm>
            <a:off x="478368" y="333375"/>
            <a:ext cx="1123103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e-DE" altLang="en-US"/>
              <a:t>Titelmasterformat durch Klicken bearbeiten</a:t>
            </a:r>
          </a:p>
        </p:txBody>
      </p:sp>
      <p:pic>
        <p:nvPicPr>
          <p:cNvPr id="5124" name="Grafik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gray">
          <a:xfrm>
            <a:off x="10200218" y="6489700"/>
            <a:ext cx="151130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Slide Number Placeholder 5"/>
          <p:cNvSpPr>
            <a:spLocks noGrp="1"/>
          </p:cNvSpPr>
          <p:nvPr userDrawn="1">
            <p:ph type="sldNum" sz="quarter" idx="4"/>
          </p:nvPr>
        </p:nvSpPr>
        <p:spPr bwMode="gray">
          <a:xfrm>
            <a:off x="480485" y="6564314"/>
            <a:ext cx="383116" cy="115887"/>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lvl1pPr>
              <a:defRPr sz="700" noProof="1">
                <a:cs typeface="Arial" panose="020B0604020202020204" pitchFamily="34" charset="0"/>
              </a:defRPr>
            </a:lvl1pPr>
          </a:lstStyle>
          <a:p>
            <a:pPr eaLnBrk="0" fontAlgn="base" hangingPunct="0">
              <a:spcBef>
                <a:spcPct val="0"/>
              </a:spcBef>
              <a:spcAft>
                <a:spcPct val="0"/>
              </a:spcAft>
            </a:pPr>
            <a:fld id="{B8A914EE-9BA4-4722-A29F-E38EFA3B483B}" type="slidenum">
              <a:rPr altLang="en-US">
                <a:solidFill>
                  <a:prstClr val="black"/>
                </a:solidFill>
              </a:rPr>
              <a:pPr eaLnBrk="0" fontAlgn="base" hangingPunct="0">
                <a:spcBef>
                  <a:spcPct val="0"/>
                </a:spcBef>
                <a:spcAft>
                  <a:spcPct val="0"/>
                </a:spcAft>
              </a:pPr>
              <a:t>‹Nr.›</a:t>
            </a:fld>
            <a:endParaRPr lang="de-CH" altLang="en-US">
              <a:solidFill>
                <a:prstClr val="black"/>
              </a:solidFill>
            </a:endParaRPr>
          </a:p>
        </p:txBody>
      </p:sp>
      <p:sp>
        <p:nvSpPr>
          <p:cNvPr id="60" name="Datumsplatzhalter 3"/>
          <p:cNvSpPr>
            <a:spLocks noGrp="1"/>
          </p:cNvSpPr>
          <p:nvPr userDrawn="1">
            <p:ph type="dt" sz="half" idx="2"/>
          </p:nvPr>
        </p:nvSpPr>
        <p:spPr bwMode="gray">
          <a:xfrm>
            <a:off x="1039285" y="6572250"/>
            <a:ext cx="673100" cy="107950"/>
          </a:xfrm>
          <a:prstGeom prst="rect">
            <a:avLst/>
          </a:prstGeom>
        </p:spPr>
        <p:txBody>
          <a:bodyPr vert="horz" wrap="square" lIns="0" tIns="0" rIns="0" bIns="0" numCol="1" anchor="t" anchorCtr="0" compatLnSpc="1">
            <a:prstTxWarp prst="textNoShape">
              <a:avLst/>
            </a:prstTxWarp>
          </a:bodyPr>
          <a:lstStyle>
            <a:lvl1pPr eaLnBrk="1" hangingPunct="1">
              <a:defRPr sz="700">
                <a:cs typeface="Arial" panose="020B0604020202020204" pitchFamily="34" charset="0"/>
              </a:defRPr>
            </a:lvl1pPr>
          </a:lstStyle>
          <a:p>
            <a:pPr fontAlgn="base">
              <a:spcBef>
                <a:spcPct val="0"/>
              </a:spcBef>
              <a:spcAft>
                <a:spcPct val="0"/>
              </a:spcAft>
            </a:pPr>
            <a:fld id="{E7DCA35F-FD5A-4EEF-8987-E5DCC730F0DF}" type="datetime1">
              <a:rPr lang="de-DE" altLang="de-DE" smtClean="0">
                <a:solidFill>
                  <a:prstClr val="black"/>
                </a:solidFill>
              </a:rPr>
              <a:pPr fontAlgn="base">
                <a:spcBef>
                  <a:spcPct val="0"/>
                </a:spcBef>
                <a:spcAft>
                  <a:spcPct val="0"/>
                </a:spcAft>
              </a:pPr>
              <a:t>16.09.2016</a:t>
            </a:fld>
            <a:endParaRPr lang="de-DE" altLang="de-DE">
              <a:solidFill>
                <a:prstClr val="black"/>
              </a:solidFill>
            </a:endParaRPr>
          </a:p>
        </p:txBody>
      </p:sp>
      <p:sp>
        <p:nvSpPr>
          <p:cNvPr id="61" name="Footer Placeholder 17"/>
          <p:cNvSpPr>
            <a:spLocks noGrp="1"/>
          </p:cNvSpPr>
          <p:nvPr userDrawn="1">
            <p:ph type="ftr" sz="quarter" idx="3"/>
          </p:nvPr>
        </p:nvSpPr>
        <p:spPr bwMode="gray">
          <a:xfrm>
            <a:off x="2036234" y="6572250"/>
            <a:ext cx="5831417" cy="107950"/>
          </a:xfrm>
          <a:prstGeom prst="rect">
            <a:avLst/>
          </a:prstGeom>
        </p:spPr>
        <p:txBody>
          <a:bodyPr lIns="0" tIns="0" rIns="0" bIns="0"/>
          <a:lstStyle>
            <a:lvl1pPr algn="l" eaLnBrk="1" fontAlgn="auto" hangingPunct="1">
              <a:spcBef>
                <a:spcPts val="0"/>
              </a:spcBef>
              <a:spcAft>
                <a:spcPts val="0"/>
              </a:spcAft>
              <a:defRPr sz="700" noProof="1">
                <a:solidFill>
                  <a:schemeClr val="tx1"/>
                </a:solidFill>
                <a:latin typeface="Frutiger Next Com" panose="020B0503040204020203" pitchFamily="34" charset="0"/>
                <a:cs typeface="Arial" panose="020B0604020202020204" pitchFamily="34" charset="0"/>
              </a:defRPr>
            </a:lvl1pPr>
          </a:lstStyle>
          <a:p>
            <a:pPr>
              <a:defRPr/>
            </a:pPr>
            <a:r>
              <a:rPr lang="de-CH">
                <a:solidFill>
                  <a:prstClr val="black"/>
                </a:solidFill>
              </a:rPr>
              <a:t>Raiffeisen Switzerland | Corporate Presentation </a:t>
            </a:r>
          </a:p>
        </p:txBody>
      </p:sp>
      <p:grpSp>
        <p:nvGrpSpPr>
          <p:cNvPr id="5128" name="Group 70"/>
          <p:cNvGrpSpPr>
            <a:grpSpLocks/>
          </p:cNvGrpSpPr>
          <p:nvPr userDrawn="1"/>
        </p:nvGrpSpPr>
        <p:grpSpPr bwMode="auto">
          <a:xfrm>
            <a:off x="-241300" y="-179388"/>
            <a:ext cx="12708467" cy="7223126"/>
            <a:chOff x="-180516" y="-178829"/>
            <a:chExt cx="9531511" cy="7223175"/>
          </a:xfrm>
        </p:grpSpPr>
        <p:grpSp>
          <p:nvGrpSpPr>
            <p:cNvPr id="5129" name="Group 30"/>
            <p:cNvGrpSpPr>
              <a:grpSpLocks/>
            </p:cNvGrpSpPr>
            <p:nvPr userDrawn="1"/>
          </p:nvGrpSpPr>
          <p:grpSpPr bwMode="auto">
            <a:xfrm>
              <a:off x="356824" y="-178829"/>
              <a:ext cx="8424630" cy="108000"/>
              <a:chOff x="356824" y="-207404"/>
              <a:chExt cx="8424630" cy="108000"/>
            </a:xfrm>
          </p:grpSpPr>
          <p:cxnSp>
            <p:nvCxnSpPr>
              <p:cNvPr id="23" name="Straight Connector 22"/>
              <p:cNvCxnSpPr/>
              <p:nvPr userDrawn="1"/>
            </p:nvCxnSpPr>
            <p:spPr bwMode="gray">
              <a:xfrm>
                <a:off x="356068" y="-207404"/>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3018351" y="-207404"/>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3232666" y="-207404"/>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4456650" y="-207404"/>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5899711" y="-207404"/>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4675729" y="-207404"/>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gray">
              <a:xfrm>
                <a:off x="6114028" y="-207404"/>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bwMode="gray">
              <a:xfrm>
                <a:off x="8781073" y="-207404"/>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130" name="Group 31"/>
            <p:cNvGrpSpPr>
              <a:grpSpLocks/>
            </p:cNvGrpSpPr>
            <p:nvPr userDrawn="1"/>
          </p:nvGrpSpPr>
          <p:grpSpPr bwMode="auto">
            <a:xfrm>
              <a:off x="356824" y="6936346"/>
              <a:ext cx="8416693" cy="108000"/>
              <a:chOff x="356824" y="-207404"/>
              <a:chExt cx="8416693" cy="108000"/>
            </a:xfrm>
          </p:grpSpPr>
          <p:cxnSp>
            <p:nvCxnSpPr>
              <p:cNvPr id="33" name="Straight Connector 32"/>
              <p:cNvCxnSpPr/>
              <p:nvPr userDrawn="1"/>
            </p:nvCxnSpPr>
            <p:spPr bwMode="gray">
              <a:xfrm>
                <a:off x="356068" y="-207355"/>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3018351" y="-207355"/>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3232667" y="-207355"/>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4456650" y="-207355"/>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bwMode="gray">
              <a:xfrm>
                <a:off x="5899712" y="-207355"/>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bwMode="gray">
              <a:xfrm>
                <a:off x="4675729" y="-207355"/>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6114028" y="-207355"/>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8773135" y="-207355"/>
                <a:ext cx="0" cy="107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131" name="Group 52"/>
            <p:cNvGrpSpPr>
              <a:grpSpLocks/>
            </p:cNvGrpSpPr>
            <p:nvPr userDrawn="1"/>
          </p:nvGrpSpPr>
          <p:grpSpPr bwMode="auto">
            <a:xfrm>
              <a:off x="-180516" y="1548053"/>
              <a:ext cx="108000" cy="4682334"/>
              <a:chOff x="-180516" y="1548053"/>
              <a:chExt cx="108000" cy="4682334"/>
            </a:xfrm>
          </p:grpSpPr>
          <p:cxnSp>
            <p:nvCxnSpPr>
              <p:cNvPr id="45" name="Straight Connector 44"/>
              <p:cNvCxnSpPr/>
              <p:nvPr userDrawn="1"/>
            </p:nvCxnSpPr>
            <p:spPr bwMode="gray">
              <a:xfrm rot="5400000" flipH="1" flipV="1">
                <a:off x="-126540" y="3943937"/>
                <a:ext cx="0" cy="107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rot="5400000" flipH="1" flipV="1">
                <a:off x="-126540" y="3729623"/>
                <a:ext cx="0" cy="107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rot="5400000" flipH="1" flipV="1">
                <a:off x="-126540" y="1494408"/>
                <a:ext cx="0" cy="107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rot="5400000" flipH="1" flipV="1">
                <a:off x="-126540" y="6175977"/>
                <a:ext cx="0" cy="107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132" name="Group 65"/>
            <p:cNvGrpSpPr>
              <a:grpSpLocks/>
            </p:cNvGrpSpPr>
            <p:nvPr userDrawn="1"/>
          </p:nvGrpSpPr>
          <p:grpSpPr bwMode="auto">
            <a:xfrm>
              <a:off x="9242995" y="1548053"/>
              <a:ext cx="108000" cy="4682334"/>
              <a:chOff x="-180516" y="1548053"/>
              <a:chExt cx="108000" cy="4682334"/>
            </a:xfrm>
          </p:grpSpPr>
          <p:cxnSp>
            <p:nvCxnSpPr>
              <p:cNvPr id="67" name="Straight Connector 66"/>
              <p:cNvCxnSpPr/>
              <p:nvPr userDrawn="1"/>
            </p:nvCxnSpPr>
            <p:spPr bwMode="gray">
              <a:xfrm rot="5400000" flipH="1" flipV="1">
                <a:off x="-126492" y="3943937"/>
                <a:ext cx="0" cy="107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rot="5400000" flipH="1" flipV="1">
                <a:off x="-126492" y="3729623"/>
                <a:ext cx="0" cy="107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bwMode="gray">
              <a:xfrm rot="5400000" flipH="1" flipV="1">
                <a:off x="-126492" y="1494408"/>
                <a:ext cx="0" cy="107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bwMode="gray">
              <a:xfrm rot="5400000" flipH="1" flipV="1">
                <a:off x="-126492" y="6175977"/>
                <a:ext cx="0" cy="107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04477853"/>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Lst>
  <p:hf hdr="0"/>
  <p:txStyles>
    <p:titleStyle>
      <a:lvl1pPr algn="l" rtl="0" eaLnBrk="0" fontAlgn="base" hangingPunct="0">
        <a:lnSpc>
          <a:spcPts val="3200"/>
        </a:lnSpc>
        <a:spcBef>
          <a:spcPct val="0"/>
        </a:spcBef>
        <a:spcAft>
          <a:spcPct val="0"/>
        </a:spcAft>
        <a:defRPr sz="3000" kern="1200">
          <a:solidFill>
            <a:schemeClr val="tx1"/>
          </a:solidFill>
          <a:latin typeface="+mj-lt"/>
          <a:ea typeface="+mj-ea"/>
          <a:cs typeface="+mj-cs"/>
        </a:defRPr>
      </a:lvl1pPr>
      <a:lvl2pPr algn="l" rtl="0" eaLnBrk="0" fontAlgn="base" hangingPunct="0">
        <a:lnSpc>
          <a:spcPts val="3200"/>
        </a:lnSpc>
        <a:spcBef>
          <a:spcPct val="0"/>
        </a:spcBef>
        <a:spcAft>
          <a:spcPct val="0"/>
        </a:spcAft>
        <a:defRPr sz="3000">
          <a:solidFill>
            <a:schemeClr val="tx1"/>
          </a:solidFill>
          <a:latin typeface="Frutiger Next Com" pitchFamily="34" charset="0"/>
        </a:defRPr>
      </a:lvl2pPr>
      <a:lvl3pPr algn="l" rtl="0" eaLnBrk="0" fontAlgn="base" hangingPunct="0">
        <a:lnSpc>
          <a:spcPts val="3200"/>
        </a:lnSpc>
        <a:spcBef>
          <a:spcPct val="0"/>
        </a:spcBef>
        <a:spcAft>
          <a:spcPct val="0"/>
        </a:spcAft>
        <a:defRPr sz="3000">
          <a:solidFill>
            <a:schemeClr val="tx1"/>
          </a:solidFill>
          <a:latin typeface="Frutiger Next Com" pitchFamily="34" charset="0"/>
        </a:defRPr>
      </a:lvl3pPr>
      <a:lvl4pPr algn="l" rtl="0" eaLnBrk="0" fontAlgn="base" hangingPunct="0">
        <a:lnSpc>
          <a:spcPts val="3200"/>
        </a:lnSpc>
        <a:spcBef>
          <a:spcPct val="0"/>
        </a:spcBef>
        <a:spcAft>
          <a:spcPct val="0"/>
        </a:spcAft>
        <a:defRPr sz="3000">
          <a:solidFill>
            <a:schemeClr val="tx1"/>
          </a:solidFill>
          <a:latin typeface="Frutiger Next Com" pitchFamily="34" charset="0"/>
        </a:defRPr>
      </a:lvl4pPr>
      <a:lvl5pPr algn="l" rtl="0" eaLnBrk="0" fontAlgn="base" hangingPunct="0">
        <a:lnSpc>
          <a:spcPts val="3200"/>
        </a:lnSpc>
        <a:spcBef>
          <a:spcPct val="0"/>
        </a:spcBef>
        <a:spcAft>
          <a:spcPct val="0"/>
        </a:spcAft>
        <a:defRPr sz="3000">
          <a:solidFill>
            <a:schemeClr val="tx1"/>
          </a:solidFill>
          <a:latin typeface="Frutiger Next Com" pitchFamily="34" charset="0"/>
        </a:defRPr>
      </a:lvl5pPr>
      <a:lvl6pPr marL="457200" algn="l" rtl="0" fontAlgn="base">
        <a:lnSpc>
          <a:spcPts val="3200"/>
        </a:lnSpc>
        <a:spcBef>
          <a:spcPct val="0"/>
        </a:spcBef>
        <a:spcAft>
          <a:spcPct val="0"/>
        </a:spcAft>
        <a:defRPr sz="3000">
          <a:solidFill>
            <a:schemeClr val="tx1"/>
          </a:solidFill>
          <a:latin typeface="Frutiger Next Com" pitchFamily="34" charset="0"/>
        </a:defRPr>
      </a:lvl6pPr>
      <a:lvl7pPr marL="914400" algn="l" rtl="0" fontAlgn="base">
        <a:lnSpc>
          <a:spcPts val="3200"/>
        </a:lnSpc>
        <a:spcBef>
          <a:spcPct val="0"/>
        </a:spcBef>
        <a:spcAft>
          <a:spcPct val="0"/>
        </a:spcAft>
        <a:defRPr sz="3000">
          <a:solidFill>
            <a:schemeClr val="tx1"/>
          </a:solidFill>
          <a:latin typeface="Frutiger Next Com" pitchFamily="34" charset="0"/>
        </a:defRPr>
      </a:lvl7pPr>
      <a:lvl8pPr marL="1371600" algn="l" rtl="0" fontAlgn="base">
        <a:lnSpc>
          <a:spcPts val="3200"/>
        </a:lnSpc>
        <a:spcBef>
          <a:spcPct val="0"/>
        </a:spcBef>
        <a:spcAft>
          <a:spcPct val="0"/>
        </a:spcAft>
        <a:defRPr sz="3000">
          <a:solidFill>
            <a:schemeClr val="tx1"/>
          </a:solidFill>
          <a:latin typeface="Frutiger Next Com" pitchFamily="34" charset="0"/>
        </a:defRPr>
      </a:lvl8pPr>
      <a:lvl9pPr marL="1828800" algn="l" rtl="0" fontAlgn="base">
        <a:lnSpc>
          <a:spcPts val="3200"/>
        </a:lnSpc>
        <a:spcBef>
          <a:spcPct val="0"/>
        </a:spcBef>
        <a:spcAft>
          <a:spcPct val="0"/>
        </a:spcAft>
        <a:defRPr sz="3000">
          <a:solidFill>
            <a:schemeClr val="tx1"/>
          </a:solidFill>
          <a:latin typeface="Frutiger Next Com" pitchFamily="34" charset="0"/>
        </a:defRPr>
      </a:lvl9pPr>
    </p:titleStyle>
    <p:bodyStyle>
      <a:lvl1pPr algn="l" rtl="0" eaLnBrk="0" fontAlgn="base" hangingPunct="0">
        <a:lnSpc>
          <a:spcPts val="2300"/>
        </a:lnSpc>
        <a:spcBef>
          <a:spcPts val="300"/>
        </a:spcBef>
        <a:spcAft>
          <a:spcPts val="300"/>
        </a:spcAft>
        <a:buClr>
          <a:schemeClr val="accent1"/>
        </a:buClr>
        <a:buSzPct val="80000"/>
        <a:buFont typeface="Arial" pitchFamily="34" charset="0"/>
        <a:defRPr sz="2000" b="1" kern="1200">
          <a:solidFill>
            <a:schemeClr val="tx1"/>
          </a:solidFill>
          <a:latin typeface="Frutiger Next Com" panose="020B0503040204020203" pitchFamily="34" charset="0"/>
          <a:ea typeface="+mn-ea"/>
          <a:cs typeface="+mn-cs"/>
        </a:defRPr>
      </a:lvl1pPr>
      <a:lvl2pPr algn="l" rtl="0" eaLnBrk="0" fontAlgn="base" hangingPunct="0">
        <a:lnSpc>
          <a:spcPts val="2300"/>
        </a:lnSpc>
        <a:spcBef>
          <a:spcPts val="300"/>
        </a:spcBef>
        <a:spcAft>
          <a:spcPts val="300"/>
        </a:spcAft>
        <a:buClr>
          <a:schemeClr val="accent1"/>
        </a:buClr>
        <a:buFont typeface="Symbol" panose="05050102010706020507" pitchFamily="18" charset="2"/>
        <a:defRPr sz="2000" kern="1200">
          <a:solidFill>
            <a:schemeClr val="tx1"/>
          </a:solidFill>
          <a:latin typeface="Frutiger Next Com" panose="020B0503040204020203" pitchFamily="34" charset="0"/>
          <a:ea typeface="+mn-ea"/>
          <a:cs typeface="+mn-cs"/>
        </a:defRPr>
      </a:lvl2pPr>
      <a:lvl3pPr marL="250825" indent="-250825" algn="l" rtl="0" eaLnBrk="0" fontAlgn="base" hangingPunct="0">
        <a:lnSpc>
          <a:spcPts val="2300"/>
        </a:lnSpc>
        <a:spcBef>
          <a:spcPts val="300"/>
        </a:spcBef>
        <a:spcAft>
          <a:spcPts val="300"/>
        </a:spcAft>
        <a:buClr>
          <a:schemeClr val="accent1"/>
        </a:buClr>
        <a:buSzPct val="80000"/>
        <a:buFont typeface="Wingdings" pitchFamily="2" charset="2"/>
        <a:buChar char="n"/>
        <a:defRPr sz="2000" kern="1200">
          <a:solidFill>
            <a:schemeClr val="tx1"/>
          </a:solidFill>
          <a:latin typeface="Frutiger Next Com" panose="020B0503040204020203" pitchFamily="34" charset="0"/>
          <a:ea typeface="+mn-ea"/>
          <a:cs typeface="+mn-cs"/>
        </a:defRPr>
      </a:lvl3pPr>
      <a:lvl4pPr marL="503238" indent="-250825" algn="l" rtl="0" eaLnBrk="0" fontAlgn="base" hangingPunct="0">
        <a:lnSpc>
          <a:spcPts val="2300"/>
        </a:lnSpc>
        <a:spcBef>
          <a:spcPts val="300"/>
        </a:spcBef>
        <a:spcAft>
          <a:spcPts val="300"/>
        </a:spcAft>
        <a:buClr>
          <a:schemeClr val="accent1"/>
        </a:buClr>
        <a:buFont typeface="Symbol" panose="05050102010706020507" pitchFamily="18" charset="2"/>
        <a:buChar char="-"/>
        <a:defRPr kern="1200">
          <a:solidFill>
            <a:schemeClr val="tx1"/>
          </a:solidFill>
          <a:latin typeface="Frutiger Next Com" panose="020B0503040204020203" pitchFamily="34" charset="0"/>
          <a:ea typeface="+mn-ea"/>
          <a:cs typeface="+mn-cs"/>
        </a:defRPr>
      </a:lvl4pPr>
      <a:lvl5pPr marL="755650" indent="-250825" algn="l" rtl="0" eaLnBrk="0" fontAlgn="base" hangingPunct="0">
        <a:lnSpc>
          <a:spcPts val="2300"/>
        </a:lnSpc>
        <a:spcBef>
          <a:spcPts val="300"/>
        </a:spcBef>
        <a:spcAft>
          <a:spcPts val="300"/>
        </a:spcAft>
        <a:buClr>
          <a:schemeClr val="accent1"/>
        </a:buClr>
        <a:buFont typeface="Symbol" panose="05050102010706020507" pitchFamily="18" charset="2"/>
        <a:buChar char="-"/>
        <a:defRPr sz="1600" kern="1200">
          <a:solidFill>
            <a:schemeClr val="tx1"/>
          </a:solidFill>
          <a:latin typeface="Frutiger Next Com" panose="020B0503040204020203" pitchFamily="34" charset="0"/>
          <a:ea typeface="+mn-ea"/>
          <a:cs typeface="+mn-cs"/>
        </a:defRPr>
      </a:lvl5pPr>
      <a:lvl6pPr marL="252000" indent="-252000" algn="l" defTabSz="914400" rtl="0" eaLnBrk="1" latinLnBrk="0" hangingPunct="1">
        <a:lnSpc>
          <a:spcPts val="2300"/>
        </a:lnSpc>
        <a:spcBef>
          <a:spcPts val="300"/>
        </a:spcBef>
        <a:spcAft>
          <a:spcPts val="300"/>
        </a:spcAft>
        <a:buClr>
          <a:schemeClr val="accent1"/>
        </a:buClr>
        <a:buFont typeface="+mj-lt"/>
        <a:buAutoNum type="arabicPeriod"/>
        <a:defRPr sz="1800" kern="1200">
          <a:solidFill>
            <a:schemeClr val="tx1"/>
          </a:solidFill>
          <a:latin typeface="Frutiger Next Com" panose="020B0503040204020203" pitchFamily="34" charset="0"/>
          <a:ea typeface="+mn-ea"/>
          <a:cs typeface="+mn-cs"/>
        </a:defRPr>
      </a:lvl6pPr>
      <a:lvl7pPr marL="0" indent="0" algn="l" defTabSz="914400" rtl="0" eaLnBrk="1" latinLnBrk="0" hangingPunct="1">
        <a:lnSpc>
          <a:spcPts val="2300"/>
        </a:lnSpc>
        <a:spcBef>
          <a:spcPts val="300"/>
        </a:spcBef>
        <a:spcAft>
          <a:spcPts val="300"/>
        </a:spcAft>
        <a:buFont typeface="Arial" panose="020B0604020202020204" pitchFamily="34" charset="0"/>
        <a:buNone/>
        <a:defRPr sz="1800" b="0" kern="1200" cap="all" baseline="0">
          <a:solidFill>
            <a:schemeClr val="accent1"/>
          </a:solidFill>
          <a:latin typeface="+mn-lt"/>
          <a:ea typeface="+mn-ea"/>
          <a:cs typeface="+mn-cs"/>
        </a:defRPr>
      </a:lvl7pPr>
      <a:lvl8pPr marL="0" indent="0" algn="l" defTabSz="914400" rtl="0" eaLnBrk="1" latinLnBrk="0" hangingPunct="1">
        <a:lnSpc>
          <a:spcPts val="2300"/>
        </a:lnSpc>
        <a:spcBef>
          <a:spcPts val="0"/>
        </a:spcBef>
        <a:spcAft>
          <a:spcPts val="0"/>
        </a:spcAft>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ts val="2300"/>
        </a:lnSpc>
        <a:spcBef>
          <a:spcPts val="0"/>
        </a:spcBef>
        <a:spcAft>
          <a:spcPts val="0"/>
        </a:spcAft>
        <a:buFont typeface="Arial" panose="020B0604020202020204" pitchFamily="34" charset="0"/>
        <a:buNone/>
        <a:tabLs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omments" Target="../comments/comment1.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5.xml"/><Relationship Id="rId1" Type="http://schemas.openxmlformats.org/officeDocument/2006/relationships/tags" Target="../tags/tag19.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20.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4.jpeg"/><Relationship Id="rId2" Type="http://schemas.openxmlformats.org/officeDocument/2006/relationships/slideLayout" Target="../slideLayouts/slideLayout17.xml"/><Relationship Id="rId1" Type="http://schemas.openxmlformats.org/officeDocument/2006/relationships/tags" Target="../tags/tag2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notesSlide" Target="../notesSlides/notesSlide5.xml"/><Relationship Id="rId7" Type="http://schemas.openxmlformats.org/officeDocument/2006/relationships/image" Target="../media/image28.jpeg"/><Relationship Id="rId2" Type="http://schemas.openxmlformats.org/officeDocument/2006/relationships/slideLayout" Target="../slideLayouts/slideLayout17.xml"/><Relationship Id="rId1" Type="http://schemas.openxmlformats.org/officeDocument/2006/relationships/tags" Target="../tags/tag2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31.png"/><Relationship Id="rId12"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2.png"/><Relationship Id="rId11" Type="http://schemas.openxmlformats.org/officeDocument/2006/relationships/image" Target="../media/image44.png"/><Relationship Id="rId5" Type="http://schemas.openxmlformats.org/officeDocument/2006/relationships/image" Target="../media/image40.png"/><Relationship Id="rId15" Type="http://schemas.openxmlformats.org/officeDocument/2006/relationships/image" Target="../media/image48.png"/><Relationship Id="rId10" Type="http://schemas.openxmlformats.org/officeDocument/2006/relationships/image" Target="../media/image43.jpeg"/><Relationship Id="rId4" Type="http://schemas.openxmlformats.org/officeDocument/2006/relationships/image" Target="../media/image39.png"/><Relationship Id="rId9" Type="http://schemas.openxmlformats.org/officeDocument/2006/relationships/image" Target="../media/image42.png"/><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43.jpeg"/><Relationship Id="rId12"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31.png"/><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image" Target="../media/image47.png"/><Relationship Id="rId4" Type="http://schemas.openxmlformats.org/officeDocument/2006/relationships/image" Target="../media/image36.png"/><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29.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hyperlink" Target="https://www.microsoft.com/cognitive-services/en-us/speech-api/documentation/overview" TargetMode="Externa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hyperlink" Target="https://www.microsoft.com/cognitive-services/en-us/speech-api/documentation/getstarted/getstartedj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microsoft.com/cognitive-services/en-us/face-api" TargetMode="Externa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hyperlink" Target="https://dev.projectoxford.ai/docs/services/563879b61984550e40cbbe8d/operations/563879b61984550f3039523a/console" TargetMode="External"/><Relationship Id="rId4" Type="http://schemas.openxmlformats.org/officeDocument/2006/relationships/hyperlink" Target="https://dev.projectoxford.ai/docs/services/563879b61984550e40cbbe8d/operations/563879b61984550f3039523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hyperlink" Target="https://facebook.github.io/react-native/docs/getting-started.html" TargetMode="External"/><Relationship Id="rId7" Type="http://schemas.openxmlformats.org/officeDocument/2006/relationships/hyperlink" Target="https://github.com/ti8m/HackZurich16/tree/master/joy" TargetMode="External"/><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hyperlink" Target="https://docs.gradle.org/current/userguide/userguide.html" TargetMode="External"/><Relationship Id="rId5" Type="http://schemas.openxmlformats.org/officeDocument/2006/relationships/hyperlink" Target="https://spring.io/guides/gs/accessing-data-jpa/" TargetMode="External"/><Relationship Id="rId4" Type="http://schemas.openxmlformats.org/officeDocument/2006/relationships/hyperlink" Target="http://docs.spring.io/spring/docs/current/spring-framework-reference/htmlsingl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69.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6.xml.rels><?xml version="1.0" encoding="UTF-8" standalone="yes"?>
<Relationships xmlns="http://schemas.openxmlformats.org/package/2006/relationships"><Relationship Id="rId8" Type="http://schemas.openxmlformats.org/officeDocument/2006/relationships/hyperlink" Target="https://pilot.datatrans.biz/showcase/doc/Android_Developers_Manual.pdf" TargetMode="External"/><Relationship Id="rId3" Type="http://schemas.openxmlformats.org/officeDocument/2006/relationships/hyperlink" Target="https://pilot.datatrans.biz/showcase/doc/Technical_Implementation_Guide.pdf" TargetMode="External"/><Relationship Id="rId7" Type="http://schemas.openxmlformats.org/officeDocument/2006/relationships/hyperlink" Target="https://pilot.datatrans.biz/showcase/doc/Android_Release_Notes.pdf" TargetMode="External"/><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hyperlink" Target="https://pilot.datatrans.biz/showcase/doc/iOS_Developers_Manual.pdf" TargetMode="External"/><Relationship Id="rId5" Type="http://schemas.openxmlformats.org/officeDocument/2006/relationships/hyperlink" Target="https://pilot.datatrans.biz/showcase/doc/iOS_Release_Notes.pdf" TargetMode="External"/><Relationship Id="rId4" Type="http://schemas.openxmlformats.org/officeDocument/2006/relationships/hyperlink" Target="https://pilot.datatrans.biz/showcase/doc/XML_Authorisation.pdf" TargetMode="External"/><Relationship Id="rId9" Type="http://schemas.openxmlformats.org/officeDocument/2006/relationships/hyperlink" Target="https://github.com/datatrans/android-sample-app"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5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8.xml.rels><?xml version="1.0" encoding="UTF-8" standalone="yes"?>
<Relationships xmlns="http://schemas.openxmlformats.org/package/2006/relationships"><Relationship Id="rId8" Type="http://schemas.openxmlformats.org/officeDocument/2006/relationships/hyperlink" Target="mailto:marius.matter@ti8m.ch" TargetMode="External"/><Relationship Id="rId13" Type="http://schemas.openxmlformats.org/officeDocument/2006/relationships/hyperlink" Target="mailto:Bedrija.hamza@aduno-gruppe.ch" TargetMode="External"/><Relationship Id="rId3" Type="http://schemas.openxmlformats.org/officeDocument/2006/relationships/image" Target="../media/image75.png"/><Relationship Id="rId7" Type="http://schemas.openxmlformats.org/officeDocument/2006/relationships/image" Target="../media/image76.jpeg"/><Relationship Id="rId12" Type="http://schemas.openxmlformats.org/officeDocument/2006/relationships/image" Target="../media/image80.jpeg"/><Relationship Id="rId17" Type="http://schemas.openxmlformats.org/officeDocument/2006/relationships/image" Target="../media/image81.jpeg"/><Relationship Id="rId2" Type="http://schemas.openxmlformats.org/officeDocument/2006/relationships/slideLayout" Target="../slideLayouts/slideLayout2.xml"/><Relationship Id="rId16" Type="http://schemas.openxmlformats.org/officeDocument/2006/relationships/hyperlink" Target="mailto:stevan.dronjak@raiffeisen.ch" TargetMode="External"/><Relationship Id="rId1" Type="http://schemas.openxmlformats.org/officeDocument/2006/relationships/tags" Target="../tags/tag53.xml"/><Relationship Id="rId6" Type="http://schemas.openxmlformats.org/officeDocument/2006/relationships/hyperlink" Target="mailto:Martin.Fabini@ti8m.ch" TargetMode="External"/><Relationship Id="rId11" Type="http://schemas.openxmlformats.org/officeDocument/2006/relationships/image" Target="../media/image79.jpeg"/><Relationship Id="rId5" Type="http://schemas.openxmlformats.org/officeDocument/2006/relationships/image" Target="../media/image4.jpeg"/><Relationship Id="rId15" Type="http://schemas.openxmlformats.org/officeDocument/2006/relationships/hyperlink" Target="mailto:stefan.jeker@raiffeisen.ch" TargetMode="External"/><Relationship Id="rId10" Type="http://schemas.openxmlformats.org/officeDocument/2006/relationships/image" Target="../media/image78.jpeg"/><Relationship Id="rId4" Type="http://schemas.openxmlformats.org/officeDocument/2006/relationships/image" Target="../media/image3.png"/><Relationship Id="rId9" Type="http://schemas.openxmlformats.org/officeDocument/2006/relationships/image" Target="../media/image77.jpeg"/><Relationship Id="rId14" Type="http://schemas.openxmlformats.org/officeDocument/2006/relationships/hyperlink" Target="mailto:Tony.weber@Aduno-gruppe.ch"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12.xml"/><Relationship Id="rId1" Type="http://schemas.openxmlformats.org/officeDocument/2006/relationships/tags" Target="../tags/tag13.xml"/><Relationship Id="rId5" Type="http://schemas.openxmlformats.org/officeDocument/2006/relationships/image" Target="../media/image15.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28" y="16328"/>
            <a:ext cx="12192000" cy="52145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sp>
        <p:nvSpPr>
          <p:cNvPr id="2" name="Title 1"/>
          <p:cNvSpPr>
            <a:spLocks noGrp="1"/>
          </p:cNvSpPr>
          <p:nvPr>
            <p:ph type="ctrTitle"/>
          </p:nvPr>
        </p:nvSpPr>
        <p:spPr/>
        <p:txBody>
          <a:bodyPr>
            <a:normAutofit/>
          </a:bodyPr>
          <a:lstStyle/>
          <a:p>
            <a:r>
              <a:rPr lang="it-CH" dirty="0" err="1">
                <a:solidFill>
                  <a:schemeClr val="bg1"/>
                </a:solidFill>
              </a:rPr>
              <a:t>FinTech</a:t>
            </a:r>
            <a:r>
              <a:rPr lang="it-CH" dirty="0">
                <a:solidFill>
                  <a:schemeClr val="bg1"/>
                </a:solidFill>
              </a:rPr>
              <a:t> Workshop</a:t>
            </a:r>
            <a:br>
              <a:rPr lang="it-CH" dirty="0">
                <a:solidFill>
                  <a:schemeClr val="bg1"/>
                </a:solidFill>
              </a:rPr>
            </a:br>
            <a:r>
              <a:rPr lang="it-CH" sz="4400" dirty="0" err="1">
                <a:solidFill>
                  <a:schemeClr val="bg1"/>
                </a:solidFill>
              </a:rPr>
              <a:t>Conversational</a:t>
            </a:r>
            <a:r>
              <a:rPr lang="it-CH" sz="4400" dirty="0">
                <a:solidFill>
                  <a:schemeClr val="bg1"/>
                </a:solidFill>
              </a:rPr>
              <a:t> Future of </a:t>
            </a:r>
            <a:r>
              <a:rPr lang="it-CH" sz="4400" dirty="0" err="1">
                <a:solidFill>
                  <a:schemeClr val="bg1"/>
                </a:solidFill>
              </a:rPr>
              <a:t>Payment</a:t>
            </a:r>
            <a:endParaRPr lang="it-CH" sz="4000" dirty="0">
              <a:solidFill>
                <a:schemeClr val="bg1"/>
              </a:solidFill>
            </a:endParaRPr>
          </a:p>
        </p:txBody>
      </p:sp>
      <p:pic>
        <p:nvPicPr>
          <p:cNvPr id="1026" name="Picture 2" descr="http://hackzurich.com/sponsors/logo-raiffeis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5698" y="5598620"/>
            <a:ext cx="2680604" cy="418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3114" y="5469700"/>
            <a:ext cx="2083724" cy="653917"/>
          </a:xfrm>
          <a:prstGeom prst="rect">
            <a:avLst/>
          </a:prstGeom>
        </p:spPr>
      </p:pic>
      <p:pic>
        <p:nvPicPr>
          <p:cNvPr id="6" name="Picture 4" descr="http://hackzurich.com/hackathon_og_image_1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8727"/>
          <a:stretch/>
        </p:blipFill>
        <p:spPr bwMode="auto">
          <a:xfrm>
            <a:off x="0" y="0"/>
            <a:ext cx="1827251" cy="200464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1094509" y="4831658"/>
            <a:ext cx="2245487" cy="353943"/>
          </a:xfrm>
          <a:prstGeom prst="rect">
            <a:avLst/>
          </a:prstGeom>
        </p:spPr>
        <p:txBody>
          <a:bodyPr wrap="none">
            <a:spAutoFit/>
          </a:bodyPr>
          <a:lstStyle/>
          <a:p>
            <a:pPr>
              <a:lnSpc>
                <a:spcPct val="85000"/>
              </a:lnSpc>
              <a:spcBef>
                <a:spcPct val="0"/>
              </a:spcBef>
            </a:pPr>
            <a:r>
              <a:rPr lang="de-CH" sz="2000" spc="-50" dirty="0" err="1">
                <a:solidFill>
                  <a:schemeClr val="bg1"/>
                </a:solidFill>
                <a:latin typeface="+mj-lt"/>
                <a:ea typeface="+mj-ea"/>
                <a:cs typeface="+mj-cs"/>
              </a:rPr>
              <a:t>proudly</a:t>
            </a:r>
            <a:r>
              <a:rPr lang="de-CH" sz="2000" spc="-50" dirty="0">
                <a:solidFill>
                  <a:schemeClr val="bg1"/>
                </a:solidFill>
                <a:latin typeface="+mj-lt"/>
                <a:ea typeface="+mj-ea"/>
                <a:cs typeface="+mj-cs"/>
              </a:rPr>
              <a:t> </a:t>
            </a:r>
            <a:r>
              <a:rPr lang="de-CH" sz="2000" spc="-50" dirty="0" err="1">
                <a:solidFill>
                  <a:schemeClr val="bg1"/>
                </a:solidFill>
                <a:latin typeface="+mj-lt"/>
                <a:ea typeface="+mj-ea"/>
                <a:cs typeface="+mj-cs"/>
              </a:rPr>
              <a:t>presented</a:t>
            </a:r>
            <a:r>
              <a:rPr lang="de-CH" sz="2000" spc="-50" dirty="0">
                <a:solidFill>
                  <a:schemeClr val="bg1"/>
                </a:solidFill>
                <a:latin typeface="+mj-lt"/>
                <a:ea typeface="+mj-ea"/>
                <a:cs typeface="+mj-cs"/>
              </a:rPr>
              <a:t> </a:t>
            </a:r>
            <a:r>
              <a:rPr lang="de-CH" sz="2000" spc="-50" dirty="0" err="1">
                <a:solidFill>
                  <a:schemeClr val="bg1"/>
                </a:solidFill>
                <a:latin typeface="+mj-lt"/>
                <a:ea typeface="+mj-ea"/>
                <a:cs typeface="+mj-cs"/>
              </a:rPr>
              <a:t>by</a:t>
            </a:r>
            <a:endParaRPr lang="de-CH" sz="2000" spc="-50" dirty="0">
              <a:solidFill>
                <a:schemeClr val="bg1"/>
              </a:solidFill>
              <a:latin typeface="+mj-lt"/>
              <a:ea typeface="+mj-ea"/>
              <a:cs typeface="+mj-cs"/>
            </a:endParaRPr>
          </a:p>
        </p:txBody>
      </p:sp>
      <p:pic>
        <p:nvPicPr>
          <p:cNvPr id="10" name="Picture 2" descr="Image result for logo ti&amp;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5741" y="5449482"/>
            <a:ext cx="1288214" cy="6789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43729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altLang="de-DE" dirty="0"/>
              <a:t>Aduno Group – Payment Issuing</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899137"/>
            <a:ext cx="7226482" cy="436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97280" y="2080572"/>
            <a:ext cx="4775982"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de-CH" dirty="0"/>
              <a:t>1.4 Mio. Cardholders </a:t>
            </a:r>
            <a:r>
              <a:rPr lang="de-CH" dirty="0" err="1"/>
              <a:t>from</a:t>
            </a:r>
            <a:r>
              <a:rPr lang="de-CH" dirty="0"/>
              <a:t> Swiss Retail-/ </a:t>
            </a:r>
            <a:r>
              <a:rPr lang="de-CH" dirty="0" err="1"/>
              <a:t>Cantonal</a:t>
            </a:r>
            <a:r>
              <a:rPr lang="de-CH" dirty="0"/>
              <a:t> Banks plus </a:t>
            </a:r>
            <a:r>
              <a:rPr lang="de-CH" dirty="0" err="1"/>
              <a:t>self-issued</a:t>
            </a:r>
            <a:r>
              <a:rPr lang="de-CH" dirty="0"/>
              <a:t> Portfolio</a:t>
            </a:r>
          </a:p>
          <a:p>
            <a:pPr marL="285750" indent="-285750">
              <a:buFont typeface="Arial" panose="020B0604020202020204" pitchFamily="34" charset="0"/>
              <a:buChar char="•"/>
            </a:pPr>
            <a:r>
              <a:rPr lang="de-CH" dirty="0"/>
              <a:t>Credit </a:t>
            </a:r>
            <a:r>
              <a:rPr lang="de-CH" dirty="0" err="1"/>
              <a:t>and</a:t>
            </a:r>
            <a:r>
              <a:rPr lang="de-CH" dirty="0"/>
              <a:t> </a:t>
            </a:r>
            <a:r>
              <a:rPr lang="de-CH" dirty="0" err="1"/>
              <a:t>PrePaid</a:t>
            </a:r>
            <a:r>
              <a:rPr lang="de-CH" dirty="0"/>
              <a:t> MasterCard® </a:t>
            </a:r>
            <a:r>
              <a:rPr lang="de-CH" dirty="0" err="1"/>
              <a:t>and</a:t>
            </a:r>
            <a:r>
              <a:rPr lang="de-CH" dirty="0"/>
              <a:t> Visa </a:t>
            </a:r>
            <a:r>
              <a:rPr lang="de-CH" dirty="0" err="1"/>
              <a:t>cards</a:t>
            </a:r>
            <a:endParaRPr lang="de-CH" dirty="0"/>
          </a:p>
          <a:p>
            <a:pPr marL="285750" indent="-285750">
              <a:buFont typeface="Arial" panose="020B0604020202020204" pitchFamily="34" charset="0"/>
              <a:buChar char="•"/>
            </a:pPr>
            <a:r>
              <a:rPr lang="en-US" dirty="0"/>
              <a:t>Mobile and digital are the waves of the future</a:t>
            </a:r>
            <a:endParaRPr lang="de-CH" dirty="0"/>
          </a:p>
        </p:txBody>
      </p:sp>
    </p:spTree>
    <p:custDataLst>
      <p:tags r:id="rId1"/>
    </p:custDataLst>
    <p:extLst>
      <p:ext uri="{BB962C8B-B14F-4D97-AF65-F5344CB8AC3E}">
        <p14:creationId xmlns:p14="http://schemas.microsoft.com/office/powerpoint/2010/main" val="4269566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altLang="de-DE" dirty="0"/>
              <a:t>Aduno Group – Payment Acceptance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736" y="1901409"/>
            <a:ext cx="7130926" cy="430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80736" y="2134666"/>
            <a:ext cx="5712433" cy="1754326"/>
          </a:xfrm>
          <a:prstGeom prst="rect">
            <a:avLst/>
          </a:prstGeom>
          <a:solidFill>
            <a:schemeClr val="bg1"/>
          </a:solidFill>
        </p:spPr>
        <p:txBody>
          <a:bodyPr wrap="square" rtlCol="0">
            <a:spAutoFit/>
          </a:bodyPr>
          <a:lstStyle>
            <a:defPPr>
              <a:defRPr lang="de-DE"/>
            </a:defPPr>
            <a:lvl1pPr marL="180975" indent="-180975">
              <a:defRPr sz="1800">
                <a:latin typeface="+mn-lt"/>
              </a:defRPr>
            </a:lvl1pPr>
          </a:lstStyle>
          <a:p>
            <a:pPr marL="285750" indent="-285750">
              <a:buFont typeface="Arial" panose="020B0604020202020204" pitchFamily="34" charset="0"/>
              <a:buChar char="•"/>
            </a:pPr>
            <a:r>
              <a:rPr lang="en-US" dirty="0"/>
              <a:t>Payment acceptance at some 50,000 points of sale</a:t>
            </a:r>
          </a:p>
          <a:p>
            <a:pPr marL="285750" indent="-285750">
              <a:buFont typeface="Arial" panose="020B0604020202020204" pitchFamily="34" charset="0"/>
              <a:buChar char="•"/>
            </a:pPr>
            <a:r>
              <a:rPr lang="de-CH" dirty="0"/>
              <a:t>First Mover in Mobile </a:t>
            </a:r>
            <a:r>
              <a:rPr lang="de-CH" dirty="0" err="1"/>
              <a:t>Contactless</a:t>
            </a:r>
            <a:r>
              <a:rPr lang="de-CH" dirty="0"/>
              <a:t> Payment initiative in Switzerland (</a:t>
            </a:r>
            <a:r>
              <a:rPr lang="de-CH" dirty="0" err="1"/>
              <a:t>since</a:t>
            </a:r>
            <a:r>
              <a:rPr lang="de-CH" dirty="0"/>
              <a:t> 2007)</a:t>
            </a:r>
          </a:p>
          <a:p>
            <a:pPr marL="285750" indent="-285750">
              <a:buFont typeface="Arial" panose="020B0604020202020204" pitchFamily="34" charset="0"/>
              <a:buChar char="•"/>
            </a:pPr>
            <a:r>
              <a:rPr lang="de-CH" dirty="0"/>
              <a:t>Acquirer </a:t>
            </a:r>
            <a:r>
              <a:rPr lang="de-CH" dirty="0" err="1"/>
              <a:t>and</a:t>
            </a:r>
            <a:r>
              <a:rPr lang="de-CH" dirty="0"/>
              <a:t> POS terminal </a:t>
            </a:r>
            <a:r>
              <a:rPr lang="de-CH" dirty="0" err="1"/>
              <a:t>solution</a:t>
            </a:r>
            <a:r>
              <a:rPr lang="de-CH" dirty="0"/>
              <a:t> </a:t>
            </a:r>
            <a:r>
              <a:rPr lang="de-CH" dirty="0" err="1"/>
              <a:t>provider</a:t>
            </a:r>
            <a:endParaRPr lang="de-CH" dirty="0"/>
          </a:p>
          <a:p>
            <a:pPr marL="285750" indent="-285750">
              <a:buFont typeface="Arial" panose="020B0604020202020204" pitchFamily="34" charset="0"/>
              <a:buChar char="•"/>
            </a:pPr>
            <a:r>
              <a:rPr lang="de-CH" dirty="0" err="1"/>
              <a:t>Own</a:t>
            </a:r>
            <a:r>
              <a:rPr lang="de-CH" dirty="0"/>
              <a:t> </a:t>
            </a:r>
            <a:r>
              <a:rPr lang="de-CH" dirty="0" err="1"/>
              <a:t>Loyalty</a:t>
            </a:r>
            <a:r>
              <a:rPr lang="de-CH" dirty="0"/>
              <a:t> </a:t>
            </a:r>
            <a:r>
              <a:rPr lang="de-CH" dirty="0" err="1"/>
              <a:t>programme</a:t>
            </a:r>
            <a:r>
              <a:rPr lang="de-CH" dirty="0"/>
              <a:t> «surprize»</a:t>
            </a:r>
          </a:p>
          <a:p>
            <a:pPr marL="285750" indent="-285750">
              <a:buFont typeface="Arial" panose="020B0604020202020204" pitchFamily="34" charset="0"/>
              <a:buChar char="•"/>
            </a:pPr>
            <a:r>
              <a:rPr lang="de-CH" dirty="0"/>
              <a:t>Strong in Data Analytics</a:t>
            </a:r>
          </a:p>
        </p:txBody>
      </p:sp>
    </p:spTree>
    <p:custDataLst>
      <p:tags r:id="rId1"/>
    </p:custDataLst>
    <p:extLst>
      <p:ext uri="{BB962C8B-B14F-4D97-AF65-F5344CB8AC3E}">
        <p14:creationId xmlns:p14="http://schemas.microsoft.com/office/powerpoint/2010/main" val="3013372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1" y="1898365"/>
            <a:ext cx="7046904" cy="425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el 3"/>
          <p:cNvSpPr>
            <a:spLocks noGrp="1"/>
          </p:cNvSpPr>
          <p:nvPr>
            <p:ph type="title"/>
          </p:nvPr>
        </p:nvSpPr>
        <p:spPr/>
        <p:txBody>
          <a:bodyPr/>
          <a:lstStyle/>
          <a:p>
            <a:r>
              <a:rPr lang="en-GB" dirty="0"/>
              <a:t>Aduno Group – Innovation Management</a:t>
            </a:r>
          </a:p>
        </p:txBody>
      </p:sp>
      <p:sp>
        <p:nvSpPr>
          <p:cNvPr id="6" name="TextBox 5"/>
          <p:cNvSpPr txBox="1"/>
          <p:nvPr/>
        </p:nvSpPr>
        <p:spPr>
          <a:xfrm>
            <a:off x="1097279" y="2050654"/>
            <a:ext cx="6206197" cy="1754326"/>
          </a:xfrm>
          <a:prstGeom prst="rect">
            <a:avLst/>
          </a:prstGeom>
          <a:solidFill>
            <a:schemeClr val="bg1"/>
          </a:solidFill>
        </p:spPr>
        <p:txBody>
          <a:bodyPr wrap="square" rtlCol="0">
            <a:spAutoFit/>
          </a:bodyPr>
          <a:lstStyle>
            <a:defPPr>
              <a:defRPr lang="de-DE"/>
            </a:defPPr>
            <a:lvl1pPr marL="180975" indent="-180975">
              <a:defRPr sz="1800">
                <a:latin typeface="+mn-lt"/>
              </a:defRPr>
            </a:lvl1pPr>
          </a:lstStyle>
          <a:p>
            <a:pPr marL="0" indent="0"/>
            <a:r>
              <a:rPr lang="en-US" altLang="de-DE" dirty="0"/>
              <a:t>The next countdown has started for: </a:t>
            </a:r>
            <a:endParaRPr lang="de-CH" altLang="de-DE" dirty="0"/>
          </a:p>
          <a:p>
            <a:pPr marL="285750" indent="-285750">
              <a:buFont typeface="Arial" panose="020B0604020202020204" pitchFamily="34" charset="0"/>
              <a:buChar char="•"/>
            </a:pPr>
            <a:endParaRPr lang="de-CH" altLang="de-DE" dirty="0"/>
          </a:p>
          <a:p>
            <a:pPr marL="285750" indent="-285750">
              <a:buFont typeface="Arial" panose="020B0604020202020204" pitchFamily="34" charset="0"/>
              <a:buChar char="•"/>
            </a:pPr>
            <a:r>
              <a:rPr lang="de-CH" altLang="de-DE" dirty="0"/>
              <a:t>IOT, </a:t>
            </a:r>
            <a:r>
              <a:rPr lang="de-CH" altLang="de-DE" dirty="0" err="1"/>
              <a:t>Wearables</a:t>
            </a:r>
            <a:r>
              <a:rPr lang="de-CH" altLang="de-DE" dirty="0"/>
              <a:t> </a:t>
            </a:r>
            <a:r>
              <a:rPr lang="de-CH" altLang="de-DE" dirty="0" err="1"/>
              <a:t>and</a:t>
            </a:r>
            <a:r>
              <a:rPr lang="de-CH" altLang="de-DE" dirty="0"/>
              <a:t> NLP </a:t>
            </a:r>
            <a:r>
              <a:rPr lang="de-CH" altLang="de-DE" dirty="0" err="1"/>
              <a:t>is</a:t>
            </a:r>
            <a:r>
              <a:rPr lang="de-CH" altLang="de-DE" dirty="0"/>
              <a:t> </a:t>
            </a:r>
            <a:r>
              <a:rPr lang="de-CH" altLang="de-DE" dirty="0" err="1"/>
              <a:t>the</a:t>
            </a:r>
            <a:r>
              <a:rPr lang="de-CH" altLang="de-DE" dirty="0"/>
              <a:t> </a:t>
            </a:r>
            <a:r>
              <a:rPr lang="de-CH" altLang="de-DE" dirty="0" err="1"/>
              <a:t>future</a:t>
            </a:r>
            <a:r>
              <a:rPr lang="de-CH" altLang="de-DE" dirty="0"/>
              <a:t> </a:t>
            </a:r>
          </a:p>
          <a:p>
            <a:pPr marL="285750" indent="-285750">
              <a:buFont typeface="Arial" panose="020B0604020202020204" pitchFamily="34" charset="0"/>
              <a:buChar char="•"/>
            </a:pPr>
            <a:r>
              <a:rPr lang="de-CH" altLang="de-DE" dirty="0"/>
              <a:t>Blockchain initiatives </a:t>
            </a:r>
            <a:r>
              <a:rPr lang="de-CH" altLang="de-DE" dirty="0" err="1"/>
              <a:t>ongoing</a:t>
            </a:r>
            <a:endParaRPr lang="en-US" altLang="de-DE" dirty="0"/>
          </a:p>
          <a:p>
            <a:pPr marL="0" indent="0"/>
            <a:endParaRPr lang="en-US" dirty="0"/>
          </a:p>
          <a:p>
            <a:pPr marL="0" indent="0"/>
            <a:r>
              <a:rPr lang="en-US" dirty="0"/>
              <a:t>We look for your contribution to groundbreaking new solutions!</a:t>
            </a:r>
          </a:p>
        </p:txBody>
      </p:sp>
    </p:spTree>
    <p:custDataLst>
      <p:tags r:id="rId1"/>
    </p:custDataLst>
    <p:extLst>
      <p:ext uri="{BB962C8B-B14F-4D97-AF65-F5344CB8AC3E}">
        <p14:creationId xmlns:p14="http://schemas.microsoft.com/office/powerpoint/2010/main" val="3566467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p:txBody>
          <a:bodyPr/>
          <a:lstStyle/>
          <a:p>
            <a:r>
              <a:rPr lang="de-DE" dirty="0"/>
              <a:t>Raiffeisen Group</a:t>
            </a:r>
            <a:endParaRPr lang="de-CH" dirty="0"/>
          </a:p>
        </p:txBody>
      </p:sp>
      <p:sp>
        <p:nvSpPr>
          <p:cNvPr id="4" name="Sottotitolo 3"/>
          <p:cNvSpPr>
            <a:spLocks noGrp="1"/>
          </p:cNvSpPr>
          <p:nvPr>
            <p:ph type="subTitle" idx="1"/>
          </p:nvPr>
        </p:nvSpPr>
        <p:spPr/>
        <p:txBody>
          <a:bodyPr/>
          <a:lstStyle/>
          <a:p>
            <a:r>
              <a:rPr lang="de-CH" b="0" dirty="0"/>
              <a:t>@ </a:t>
            </a:r>
            <a:r>
              <a:rPr lang="de-CH" b="0" dirty="0" err="1"/>
              <a:t>HackZurich</a:t>
            </a:r>
            <a:endParaRPr lang="de-CH" b="0" dirty="0"/>
          </a:p>
        </p:txBody>
      </p:sp>
      <p:pic>
        <p:nvPicPr>
          <p:cNvPr id="6" name="Bildplatzhalter 14"/>
          <p:cNvPicPr>
            <a:picLocks noGrp="1" noChangeAspect="1"/>
          </p:cNvPicPr>
          <p:nvPr>
            <p:ph type="pic" sz="quarter" idx="13"/>
          </p:nvPr>
        </p:nvPicPr>
        <p:blipFill>
          <a:blip r:embed="rId4">
            <a:extLst>
              <a:ext uri="{28A0092B-C50C-407E-A947-70E740481C1C}">
                <a14:useLocalDpi xmlns:a14="http://schemas.microsoft.com/office/drawing/2010/main"/>
              </a:ext>
            </a:extLst>
          </a:blip>
          <a:srcRect l="9782" r="9782"/>
          <a:stretch>
            <a:fillRect/>
          </a:stretch>
        </p:blipFill>
        <p:spPr/>
      </p:pic>
      <p:sp>
        <p:nvSpPr>
          <p:cNvPr id="2" name="Textplatzhalter 1"/>
          <p:cNvSpPr>
            <a:spLocks noGrp="1"/>
          </p:cNvSpPr>
          <p:nvPr>
            <p:ph type="body" sz="quarter" idx="17"/>
          </p:nvPr>
        </p:nvSpPr>
        <p:spPr/>
        <p:txBody>
          <a:bodyPr/>
          <a:lstStyle/>
          <a:p>
            <a:r>
              <a:rPr lang="de-CH" dirty="0"/>
              <a:t> </a:t>
            </a:r>
          </a:p>
        </p:txBody>
      </p:sp>
    </p:spTree>
    <p:custDataLst>
      <p:tags r:id="rId1"/>
    </p:custDataLst>
    <p:extLst>
      <p:ext uri="{BB962C8B-B14F-4D97-AF65-F5344CB8AC3E}">
        <p14:creationId xmlns:p14="http://schemas.microsoft.com/office/powerpoint/2010/main" val="382732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Placeholder 6"/>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a:stretch>
            <a:fillRect/>
          </a:stretch>
        </p:blipFill>
        <p:spPr>
          <a:xfrm>
            <a:off x="-120769" y="179389"/>
            <a:ext cx="12404784" cy="6480175"/>
          </a:xfrm>
        </p:spPr>
      </p:pic>
      <p:sp>
        <p:nvSpPr>
          <p:cNvPr id="17" name="Rectangle 16"/>
          <p:cNvSpPr/>
          <p:nvPr/>
        </p:nvSpPr>
        <p:spPr bwMode="gray">
          <a:xfrm>
            <a:off x="9255421" y="1422400"/>
            <a:ext cx="2449513" cy="4954588"/>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fontAlgn="base">
              <a:spcBef>
                <a:spcPct val="0"/>
              </a:spcBef>
              <a:spcAft>
                <a:spcPct val="0"/>
              </a:spcAft>
            </a:pPr>
            <a:endParaRPr lang="de-DE" altLang="de-DE" sz="2000">
              <a:solidFill>
                <a:srgbClr val="FFFFFF"/>
              </a:solidFill>
            </a:endParaRPr>
          </a:p>
        </p:txBody>
      </p:sp>
      <p:sp>
        <p:nvSpPr>
          <p:cNvPr id="29700" name="Title 2"/>
          <p:cNvSpPr>
            <a:spLocks noGrp="1"/>
          </p:cNvSpPr>
          <p:nvPr>
            <p:ph type="title"/>
          </p:nvPr>
        </p:nvSpPr>
        <p:spPr/>
        <p:txBody>
          <a:bodyPr/>
          <a:lstStyle/>
          <a:p>
            <a:pPr eaLnBrk="1" hangingPunct="1">
              <a:lnSpc>
                <a:spcPts val="3213"/>
              </a:lnSpc>
            </a:pPr>
            <a:r>
              <a:rPr lang="de-DE" altLang="en-US" dirty="0">
                <a:solidFill>
                  <a:srgbClr val="FFFFFF"/>
                </a:solidFill>
              </a:rPr>
              <a:t>Common </a:t>
            </a:r>
            <a:r>
              <a:rPr lang="de-DE" altLang="en-US" dirty="0" err="1">
                <a:solidFill>
                  <a:srgbClr val="FFFFFF"/>
                </a:solidFill>
              </a:rPr>
              <a:t>ground</a:t>
            </a:r>
            <a:r>
              <a:rPr lang="de-DE" altLang="en-US" dirty="0">
                <a:solidFill>
                  <a:srgbClr val="FFFFFF"/>
                </a:solidFill>
              </a:rPr>
              <a:t> in </a:t>
            </a:r>
            <a:r>
              <a:rPr lang="de-DE" altLang="en-US" dirty="0" err="1">
                <a:solidFill>
                  <a:srgbClr val="FFFFFF"/>
                </a:solidFill>
              </a:rPr>
              <a:t>Switzerland</a:t>
            </a:r>
            <a:endParaRPr lang="de-DE" altLang="en-US" dirty="0">
              <a:solidFill>
                <a:srgbClr val="FFFFFF"/>
              </a:solidFill>
            </a:endParaRPr>
          </a:p>
        </p:txBody>
      </p:sp>
      <p:sp>
        <p:nvSpPr>
          <p:cNvPr id="16" name="Rectangle 15"/>
          <p:cNvSpPr/>
          <p:nvPr/>
        </p:nvSpPr>
        <p:spPr bwMode="gray">
          <a:xfrm>
            <a:off x="7204371" y="1422401"/>
            <a:ext cx="1998663" cy="236696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fontAlgn="base">
              <a:spcBef>
                <a:spcPct val="0"/>
              </a:spcBef>
              <a:spcAft>
                <a:spcPct val="0"/>
              </a:spcAft>
            </a:pPr>
            <a:endParaRPr lang="de-DE" altLang="de-DE" sz="2000">
              <a:solidFill>
                <a:srgbClr val="FFFFFF"/>
              </a:solidFill>
            </a:endParaRPr>
          </a:p>
        </p:txBody>
      </p:sp>
      <p:grpSp>
        <p:nvGrpSpPr>
          <p:cNvPr id="2" name="Group 4"/>
          <p:cNvGrpSpPr>
            <a:grpSpLocks/>
          </p:cNvGrpSpPr>
          <p:nvPr/>
        </p:nvGrpSpPr>
        <p:grpSpPr bwMode="auto">
          <a:xfrm>
            <a:off x="6861520" y="1565275"/>
            <a:ext cx="2787650" cy="2163763"/>
            <a:chOff x="4283968" y="1540514"/>
            <a:chExt cx="2535822" cy="2163404"/>
          </a:xfrm>
        </p:grpSpPr>
        <p:sp>
          <p:nvSpPr>
            <p:cNvPr id="14" name="Rectangle 12"/>
            <p:cNvSpPr/>
            <p:nvPr/>
          </p:nvSpPr>
          <p:spPr bwMode="gray">
            <a:xfrm>
              <a:off x="4283968" y="1626225"/>
              <a:ext cx="2535822" cy="207769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fontAlgn="base">
                <a:lnSpc>
                  <a:spcPct val="90000"/>
                </a:lnSpc>
                <a:spcBef>
                  <a:spcPct val="0"/>
                </a:spcBef>
                <a:spcAft>
                  <a:spcPct val="0"/>
                </a:spcAft>
                <a:buSzPct val="100000"/>
              </a:pPr>
              <a:r>
                <a:rPr lang="de-DE" altLang="de-DE" sz="15000" b="1" dirty="0">
                  <a:solidFill>
                    <a:srgbClr val="948A84"/>
                  </a:solidFill>
                </a:rPr>
                <a:t>2</a:t>
              </a:r>
              <a:r>
                <a:rPr lang="de-DE" altLang="de-DE" sz="7200" b="1" baseline="30000" dirty="0">
                  <a:solidFill>
                    <a:srgbClr val="948A84"/>
                  </a:solidFill>
                </a:rPr>
                <a:t>nd</a:t>
              </a:r>
              <a:endParaRPr lang="de-DE" altLang="de-DE" sz="7200" b="1" dirty="0">
                <a:solidFill>
                  <a:srgbClr val="948A84"/>
                </a:solidFill>
              </a:endParaRPr>
            </a:p>
          </p:txBody>
        </p:sp>
        <p:sp>
          <p:nvSpPr>
            <p:cNvPr id="35" name="Rectangle 12"/>
            <p:cNvSpPr/>
            <p:nvPr/>
          </p:nvSpPr>
          <p:spPr bwMode="gray">
            <a:xfrm>
              <a:off x="4673872" y="3403930"/>
              <a:ext cx="1796448" cy="2523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fontAlgn="base">
                <a:lnSpc>
                  <a:spcPct val="90000"/>
                </a:lnSpc>
                <a:spcBef>
                  <a:spcPct val="0"/>
                </a:spcBef>
                <a:spcAft>
                  <a:spcPct val="0"/>
                </a:spcAft>
                <a:buSzPct val="100000"/>
                <a:defRPr/>
              </a:pPr>
              <a:r>
                <a:rPr lang="de-DE" b="1" dirty="0">
                  <a:solidFill>
                    <a:srgbClr val="948A84"/>
                  </a:solidFill>
                </a:rPr>
                <a:t>adult</a:t>
              </a:r>
            </a:p>
          </p:txBody>
        </p:sp>
        <p:sp>
          <p:nvSpPr>
            <p:cNvPr id="26" name="Rectangle 12"/>
            <p:cNvSpPr/>
            <p:nvPr/>
          </p:nvSpPr>
          <p:spPr bwMode="gray">
            <a:xfrm>
              <a:off x="4673872" y="1540514"/>
              <a:ext cx="1096065" cy="22380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fontAlgn="base">
                <a:lnSpc>
                  <a:spcPct val="90000"/>
                </a:lnSpc>
                <a:spcBef>
                  <a:spcPct val="0"/>
                </a:spcBef>
                <a:spcAft>
                  <a:spcPct val="0"/>
                </a:spcAft>
                <a:buSzPct val="100000"/>
                <a:defRPr/>
              </a:pPr>
              <a:r>
                <a:rPr lang="de-DE" sz="1600" b="1" dirty="0">
                  <a:solidFill>
                    <a:srgbClr val="948A84"/>
                  </a:solidFill>
                </a:rPr>
                <a:t>Every</a:t>
              </a:r>
            </a:p>
          </p:txBody>
        </p:sp>
      </p:grpSp>
      <p:sp>
        <p:nvSpPr>
          <p:cNvPr id="33" name="Freeform 6"/>
          <p:cNvSpPr>
            <a:spLocks noEditPoints="1"/>
          </p:cNvSpPr>
          <p:nvPr/>
        </p:nvSpPr>
        <p:spPr bwMode="gray">
          <a:xfrm>
            <a:off x="9499685" y="2492376"/>
            <a:ext cx="1898650" cy="2671763"/>
          </a:xfrm>
          <a:custGeom>
            <a:avLst/>
            <a:gdLst>
              <a:gd name="T0" fmla="*/ 2147483647 w 720"/>
              <a:gd name="T1" fmla="*/ 2147483647 h 1013"/>
              <a:gd name="T2" fmla="*/ 2147483647 w 720"/>
              <a:gd name="T3" fmla="*/ 2147483647 h 1013"/>
              <a:gd name="T4" fmla="*/ 2147483647 w 720"/>
              <a:gd name="T5" fmla="*/ 2147483647 h 1013"/>
              <a:gd name="T6" fmla="*/ 2147483647 w 720"/>
              <a:gd name="T7" fmla="*/ 2147483647 h 1013"/>
              <a:gd name="T8" fmla="*/ 2147483647 w 720"/>
              <a:gd name="T9" fmla="*/ 2147483647 h 1013"/>
              <a:gd name="T10" fmla="*/ 2147483647 w 720"/>
              <a:gd name="T11" fmla="*/ 2147483647 h 1013"/>
              <a:gd name="T12" fmla="*/ 2147483647 w 720"/>
              <a:gd name="T13" fmla="*/ 2147483647 h 1013"/>
              <a:gd name="T14" fmla="*/ 2147483647 w 720"/>
              <a:gd name="T15" fmla="*/ 2147483647 h 1013"/>
              <a:gd name="T16" fmla="*/ 2147483647 w 720"/>
              <a:gd name="T17" fmla="*/ 2147483647 h 1013"/>
              <a:gd name="T18" fmla="*/ 2147483647 w 720"/>
              <a:gd name="T19" fmla="*/ 2147483647 h 1013"/>
              <a:gd name="T20" fmla="*/ 2147483647 w 720"/>
              <a:gd name="T21" fmla="*/ 2147483647 h 1013"/>
              <a:gd name="T22" fmla="*/ 0 w 720"/>
              <a:gd name="T23" fmla="*/ 2147483647 h 1013"/>
              <a:gd name="T24" fmla="*/ 2147483647 w 720"/>
              <a:gd name="T25" fmla="*/ 2147483647 h 1013"/>
              <a:gd name="T26" fmla="*/ 2147483647 w 720"/>
              <a:gd name="T27" fmla="*/ 0 h 1013"/>
              <a:gd name="T28" fmla="*/ 2147483647 w 720"/>
              <a:gd name="T29" fmla="*/ 2147483647 h 1013"/>
              <a:gd name="T30" fmla="*/ 2147483647 w 720"/>
              <a:gd name="T31" fmla="*/ 2147483647 h 1013"/>
              <a:gd name="T32" fmla="*/ 2147483647 w 720"/>
              <a:gd name="T33" fmla="*/ 2147483647 h 1013"/>
              <a:gd name="T34" fmla="*/ 2147483647 w 720"/>
              <a:gd name="T35" fmla="*/ 2147483647 h 1013"/>
              <a:gd name="T36" fmla="*/ 2147483647 w 720"/>
              <a:gd name="T37" fmla="*/ 2147483647 h 1013"/>
              <a:gd name="T38" fmla="*/ 2147483647 w 720"/>
              <a:gd name="T39" fmla="*/ 2147483647 h 1013"/>
              <a:gd name="T40" fmla="*/ 2147483647 w 720"/>
              <a:gd name="T41" fmla="*/ 2147483647 h 1013"/>
              <a:gd name="T42" fmla="*/ 2147483647 w 720"/>
              <a:gd name="T43" fmla="*/ 2147483647 h 1013"/>
              <a:gd name="T44" fmla="*/ 2147483647 w 720"/>
              <a:gd name="T45" fmla="*/ 2147483647 h 1013"/>
              <a:gd name="T46" fmla="*/ 2147483647 w 720"/>
              <a:gd name="T47" fmla="*/ 2147483647 h 1013"/>
              <a:gd name="T48" fmla="*/ 2147483647 w 720"/>
              <a:gd name="T49" fmla="*/ 2147483647 h 10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20"/>
              <a:gd name="T76" fmla="*/ 0 h 1013"/>
              <a:gd name="T77" fmla="*/ 720 w 720"/>
              <a:gd name="T78" fmla="*/ 1013 h 10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20" h="1013">
                <a:moveTo>
                  <a:pt x="441" y="754"/>
                </a:moveTo>
                <a:cubicBezTo>
                  <a:pt x="267" y="754"/>
                  <a:pt x="267" y="754"/>
                  <a:pt x="267" y="754"/>
                </a:cubicBezTo>
                <a:cubicBezTo>
                  <a:pt x="267" y="729"/>
                  <a:pt x="266" y="714"/>
                  <a:pt x="266" y="709"/>
                </a:cubicBezTo>
                <a:cubicBezTo>
                  <a:pt x="266" y="652"/>
                  <a:pt x="276" y="606"/>
                  <a:pt x="294" y="569"/>
                </a:cubicBezTo>
                <a:cubicBezTo>
                  <a:pt x="313" y="533"/>
                  <a:pt x="350" y="492"/>
                  <a:pt x="406" y="446"/>
                </a:cubicBezTo>
                <a:cubicBezTo>
                  <a:pt x="463" y="401"/>
                  <a:pt x="496" y="371"/>
                  <a:pt x="507" y="357"/>
                </a:cubicBezTo>
                <a:cubicBezTo>
                  <a:pt x="524" y="334"/>
                  <a:pt x="532" y="310"/>
                  <a:pt x="532" y="283"/>
                </a:cubicBezTo>
                <a:cubicBezTo>
                  <a:pt x="532" y="245"/>
                  <a:pt x="517" y="213"/>
                  <a:pt x="487" y="187"/>
                </a:cubicBezTo>
                <a:cubicBezTo>
                  <a:pt x="458" y="160"/>
                  <a:pt x="417" y="147"/>
                  <a:pt x="367" y="147"/>
                </a:cubicBezTo>
                <a:cubicBezTo>
                  <a:pt x="318" y="147"/>
                  <a:pt x="277" y="161"/>
                  <a:pt x="244" y="188"/>
                </a:cubicBezTo>
                <a:cubicBezTo>
                  <a:pt x="212" y="216"/>
                  <a:pt x="189" y="259"/>
                  <a:pt x="177" y="316"/>
                </a:cubicBezTo>
                <a:cubicBezTo>
                  <a:pt x="0" y="294"/>
                  <a:pt x="0" y="294"/>
                  <a:pt x="0" y="294"/>
                </a:cubicBezTo>
                <a:cubicBezTo>
                  <a:pt x="5" y="212"/>
                  <a:pt x="40" y="143"/>
                  <a:pt x="105" y="86"/>
                </a:cubicBezTo>
                <a:cubicBezTo>
                  <a:pt x="169" y="29"/>
                  <a:pt x="254" y="0"/>
                  <a:pt x="359" y="0"/>
                </a:cubicBezTo>
                <a:cubicBezTo>
                  <a:pt x="469" y="0"/>
                  <a:pt x="557" y="29"/>
                  <a:pt x="622" y="87"/>
                </a:cubicBezTo>
                <a:cubicBezTo>
                  <a:pt x="687" y="144"/>
                  <a:pt x="720" y="212"/>
                  <a:pt x="720" y="288"/>
                </a:cubicBezTo>
                <a:cubicBezTo>
                  <a:pt x="720" y="331"/>
                  <a:pt x="708" y="371"/>
                  <a:pt x="684" y="408"/>
                </a:cubicBezTo>
                <a:cubicBezTo>
                  <a:pt x="660" y="446"/>
                  <a:pt x="609" y="498"/>
                  <a:pt x="530" y="563"/>
                </a:cubicBezTo>
                <a:cubicBezTo>
                  <a:pt x="490" y="597"/>
                  <a:pt x="464" y="624"/>
                  <a:pt x="455" y="644"/>
                </a:cubicBezTo>
                <a:cubicBezTo>
                  <a:pt x="445" y="665"/>
                  <a:pt x="440" y="702"/>
                  <a:pt x="441" y="754"/>
                </a:cubicBezTo>
                <a:close/>
                <a:moveTo>
                  <a:pt x="267" y="1013"/>
                </a:moveTo>
                <a:cubicBezTo>
                  <a:pt x="267" y="821"/>
                  <a:pt x="267" y="821"/>
                  <a:pt x="267" y="821"/>
                </a:cubicBezTo>
                <a:cubicBezTo>
                  <a:pt x="459" y="821"/>
                  <a:pt x="459" y="821"/>
                  <a:pt x="459" y="821"/>
                </a:cubicBezTo>
                <a:cubicBezTo>
                  <a:pt x="459" y="1013"/>
                  <a:pt x="459" y="1013"/>
                  <a:pt x="459" y="1013"/>
                </a:cubicBezTo>
                <a:cubicBezTo>
                  <a:pt x="267" y="1013"/>
                  <a:pt x="267" y="1013"/>
                  <a:pt x="267" y="1013"/>
                </a:cubicBezTo>
                <a:close/>
              </a:path>
            </a:pathLst>
          </a:custGeom>
          <a:solidFill>
            <a:schemeClr val="bg1"/>
          </a:solidFill>
          <a:ln w="9525">
            <a:solidFill>
              <a:schemeClr val="bg1"/>
            </a:solidFill>
            <a:round/>
            <a:headEnd/>
            <a:tailEnd/>
          </a:ln>
        </p:spPr>
        <p:txBody>
          <a:bodyPr lIns="0" tIns="0" rIns="0" bIns="0" anchor="ctr"/>
          <a:lstStyle/>
          <a:p>
            <a:pPr eaLnBrk="0" fontAlgn="base" hangingPunct="0">
              <a:spcBef>
                <a:spcPct val="0"/>
              </a:spcBef>
              <a:spcAft>
                <a:spcPct val="0"/>
              </a:spcAft>
            </a:pPr>
            <a:endParaRPr lang="de-CH">
              <a:solidFill>
                <a:prstClr val="black"/>
              </a:solidFill>
            </a:endParaRPr>
          </a:p>
        </p:txBody>
      </p:sp>
      <p:sp>
        <p:nvSpPr>
          <p:cNvPr id="18" name="Rectangle 17"/>
          <p:cNvSpPr/>
          <p:nvPr/>
        </p:nvSpPr>
        <p:spPr bwMode="gray">
          <a:xfrm>
            <a:off x="7204371" y="3841750"/>
            <a:ext cx="1998663" cy="25352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fontAlgn="base">
              <a:spcBef>
                <a:spcPct val="0"/>
              </a:spcBef>
              <a:spcAft>
                <a:spcPct val="0"/>
              </a:spcAft>
            </a:pPr>
            <a:endParaRPr lang="de-DE" altLang="de-DE" sz="2000">
              <a:solidFill>
                <a:srgbClr val="FFFFFF"/>
              </a:solidFill>
            </a:endParaRPr>
          </a:p>
        </p:txBody>
      </p:sp>
      <p:grpSp>
        <p:nvGrpSpPr>
          <p:cNvPr id="3" name="Group 5"/>
          <p:cNvGrpSpPr>
            <a:grpSpLocks/>
          </p:cNvGrpSpPr>
          <p:nvPr/>
        </p:nvGrpSpPr>
        <p:grpSpPr bwMode="auto">
          <a:xfrm>
            <a:off x="6963148" y="4006874"/>
            <a:ext cx="2535237" cy="2230438"/>
            <a:chOff x="4283968" y="3968206"/>
            <a:chExt cx="2535822" cy="2231391"/>
          </a:xfrm>
        </p:grpSpPr>
        <p:sp>
          <p:nvSpPr>
            <p:cNvPr id="40" name="Rectangle 12"/>
            <p:cNvSpPr/>
            <p:nvPr/>
          </p:nvSpPr>
          <p:spPr bwMode="gray">
            <a:xfrm>
              <a:off x="4283968" y="4122260"/>
              <a:ext cx="2535822" cy="207733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fontAlgn="base">
                <a:lnSpc>
                  <a:spcPct val="90000"/>
                </a:lnSpc>
                <a:spcBef>
                  <a:spcPct val="0"/>
                </a:spcBef>
                <a:spcAft>
                  <a:spcPct val="0"/>
                </a:spcAft>
                <a:buSzPct val="100000"/>
              </a:pPr>
              <a:r>
                <a:rPr lang="de-DE" altLang="de-DE" sz="15000" b="1" dirty="0">
                  <a:solidFill>
                    <a:srgbClr val="948A84"/>
                  </a:solidFill>
                </a:rPr>
                <a:t>3</a:t>
              </a:r>
              <a:r>
                <a:rPr lang="de-DE" altLang="de-DE" sz="7200" b="1" baseline="30000" dirty="0">
                  <a:solidFill>
                    <a:srgbClr val="948A84"/>
                  </a:solidFill>
                </a:rPr>
                <a:t>rd</a:t>
              </a:r>
              <a:endParaRPr lang="de-DE" altLang="de-DE" sz="7200" b="1" dirty="0">
                <a:solidFill>
                  <a:srgbClr val="948A84"/>
                </a:solidFill>
              </a:endParaRPr>
            </a:p>
          </p:txBody>
        </p:sp>
        <p:sp>
          <p:nvSpPr>
            <p:cNvPr id="41" name="Rectangle 12"/>
            <p:cNvSpPr/>
            <p:nvPr/>
          </p:nvSpPr>
          <p:spPr bwMode="gray">
            <a:xfrm>
              <a:off x="4674583" y="5915313"/>
              <a:ext cx="1795876" cy="25252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fontAlgn="base">
                <a:lnSpc>
                  <a:spcPct val="90000"/>
                </a:lnSpc>
                <a:spcBef>
                  <a:spcPct val="0"/>
                </a:spcBef>
                <a:spcAft>
                  <a:spcPct val="0"/>
                </a:spcAft>
                <a:buSzPct val="100000"/>
                <a:defRPr/>
              </a:pPr>
              <a:r>
                <a:rPr lang="de-DE" b="1" dirty="0">
                  <a:solidFill>
                    <a:srgbClr val="948A84"/>
                  </a:solidFill>
                </a:rPr>
                <a:t>company</a:t>
              </a:r>
            </a:p>
          </p:txBody>
        </p:sp>
        <p:sp>
          <p:nvSpPr>
            <p:cNvPr id="42" name="Rectangle 12"/>
            <p:cNvSpPr/>
            <p:nvPr/>
          </p:nvSpPr>
          <p:spPr bwMode="gray">
            <a:xfrm>
              <a:off x="4674583" y="3968206"/>
              <a:ext cx="1095628" cy="2239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fontAlgn="base">
                <a:lnSpc>
                  <a:spcPct val="90000"/>
                </a:lnSpc>
                <a:spcBef>
                  <a:spcPct val="0"/>
                </a:spcBef>
                <a:spcAft>
                  <a:spcPct val="0"/>
                </a:spcAft>
                <a:buSzPct val="100000"/>
                <a:defRPr/>
              </a:pPr>
              <a:r>
                <a:rPr lang="de-DE" sz="1600" b="1" dirty="0">
                  <a:solidFill>
                    <a:srgbClr val="948A84"/>
                  </a:solidFill>
                </a:rPr>
                <a:t>Every</a:t>
              </a:r>
              <a:r>
                <a:rPr lang="de-DE" sz="1600" dirty="0">
                  <a:solidFill>
                    <a:srgbClr val="948A84"/>
                  </a:solidFill>
                </a:rPr>
                <a:t> </a:t>
              </a:r>
            </a:p>
          </p:txBody>
        </p:sp>
      </p:grpSp>
      <p:sp>
        <p:nvSpPr>
          <p:cNvPr id="20" name="Rectangle 8"/>
          <p:cNvSpPr/>
          <p:nvPr/>
        </p:nvSpPr>
        <p:spPr bwMode="gray">
          <a:xfrm>
            <a:off x="472956" y="1898530"/>
            <a:ext cx="3714750" cy="258762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a:endParaRPr lang="de-DE" altLang="de-DE" sz="2000">
              <a:solidFill>
                <a:srgbClr val="8E9B00"/>
              </a:solidFill>
            </a:endParaRPr>
          </a:p>
        </p:txBody>
      </p:sp>
      <p:sp>
        <p:nvSpPr>
          <p:cNvPr id="21" name="Rectangle 7"/>
          <p:cNvSpPr/>
          <p:nvPr/>
        </p:nvSpPr>
        <p:spPr bwMode="gray">
          <a:xfrm>
            <a:off x="725368" y="2063630"/>
            <a:ext cx="3205163" cy="238125"/>
          </a:xfrm>
          <a:prstGeom prst="rect">
            <a:avLst/>
          </a:prstGeom>
          <a:no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nSpc>
                <a:spcPct val="90000"/>
              </a:lnSpc>
              <a:buSzPct val="100000"/>
              <a:defRPr/>
            </a:pPr>
            <a:r>
              <a:rPr lang="de-DE" b="1">
                <a:solidFill>
                  <a:srgbClr val="FFFFFF"/>
                </a:solidFill>
              </a:rPr>
              <a:t>Common vision</a:t>
            </a:r>
          </a:p>
        </p:txBody>
      </p:sp>
      <p:sp>
        <p:nvSpPr>
          <p:cNvPr id="22" name="Rectangle 7"/>
          <p:cNvSpPr/>
          <p:nvPr/>
        </p:nvSpPr>
        <p:spPr bwMode="gray">
          <a:xfrm>
            <a:off x="725368" y="2362080"/>
            <a:ext cx="3290888" cy="755650"/>
          </a:xfrm>
          <a:prstGeom prst="rect">
            <a:avLst/>
          </a:prstGeom>
          <a:no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nSpc>
                <a:spcPct val="90000"/>
              </a:lnSpc>
              <a:buSzPct val="100000"/>
              <a:defRPr/>
            </a:pPr>
            <a:r>
              <a:rPr lang="de-DE" sz="2800" b="1" dirty="0">
                <a:solidFill>
                  <a:srgbClr val="FFFFFF"/>
                </a:solidFill>
              </a:rPr>
              <a:t>Still being the leading retail bank </a:t>
            </a:r>
            <a:br>
              <a:rPr lang="de-DE" sz="2800" b="1" dirty="0">
                <a:solidFill>
                  <a:srgbClr val="FFFFFF"/>
                </a:solidFill>
              </a:rPr>
            </a:br>
            <a:r>
              <a:rPr lang="de-DE" sz="2800" b="1" dirty="0">
                <a:solidFill>
                  <a:srgbClr val="FFFFFF"/>
                </a:solidFill>
              </a:rPr>
              <a:t>in </a:t>
            </a:r>
            <a:r>
              <a:rPr lang="de-DE" sz="2800" b="1" dirty="0" err="1">
                <a:solidFill>
                  <a:srgbClr val="FFFFFF"/>
                </a:solidFill>
              </a:rPr>
              <a:t>Switzerland</a:t>
            </a:r>
            <a:r>
              <a:rPr lang="de-DE" sz="2800" b="1" dirty="0">
                <a:solidFill>
                  <a:srgbClr val="FFFFFF"/>
                </a:solidFill>
              </a:rPr>
              <a:t> </a:t>
            </a:r>
            <a:r>
              <a:rPr lang="de-DE" sz="2800" b="1" dirty="0" err="1">
                <a:solidFill>
                  <a:srgbClr val="FFFFFF"/>
                </a:solidFill>
              </a:rPr>
              <a:t>tomorrow</a:t>
            </a:r>
            <a:endParaRPr lang="de-DE" sz="2800" b="1" dirty="0">
              <a:solidFill>
                <a:srgbClr val="FFFFFF"/>
              </a:solidFill>
            </a:endParaRPr>
          </a:p>
          <a:p>
            <a:pPr>
              <a:lnSpc>
                <a:spcPct val="90000"/>
              </a:lnSpc>
              <a:buSzPct val="100000"/>
              <a:defRPr/>
            </a:pPr>
            <a:r>
              <a:rPr lang="de-DE" sz="2800" b="1" dirty="0">
                <a:solidFill>
                  <a:srgbClr val="FFFFFF"/>
                </a:solidFill>
              </a:rPr>
              <a:t> </a:t>
            </a:r>
          </a:p>
        </p:txBody>
      </p:sp>
    </p:spTree>
    <p:custDataLst>
      <p:tags r:id="rId1"/>
    </p:custDataLst>
    <p:extLst>
      <p:ext uri="{BB962C8B-B14F-4D97-AF65-F5344CB8AC3E}">
        <p14:creationId xmlns:p14="http://schemas.microsoft.com/office/powerpoint/2010/main" val="23459019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afterGroup">
                            <p:stCondLst>
                              <p:cond delay="10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33" grpId="0" animBg="1"/>
      <p:bldP spid="18" grpId="0" animBg="1"/>
      <p:bldP spid="20" grpId="0" animBg="1"/>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79388" y="179388"/>
            <a:ext cx="12012612" cy="6480175"/>
          </a:xfrm>
          <a:prstGeom prst="rect">
            <a:avLst/>
          </a:prstGeom>
        </p:spPr>
      </p:pic>
      <p:pic>
        <p:nvPicPr>
          <p:cNvPr id="47106" name="Grafik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gray">
          <a:xfrm>
            <a:off x="1882776" y="1557339"/>
            <a:ext cx="2665413"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Grafik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gray">
          <a:xfrm>
            <a:off x="4764089" y="1557339"/>
            <a:ext cx="2663825"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Grafik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gray">
          <a:xfrm>
            <a:off x="7643814" y="1557339"/>
            <a:ext cx="2662237"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Datumsplatzhalter 1"/>
          <p:cNvSpPr>
            <a:spLocks noGrp="1"/>
          </p:cNvSpPr>
          <p:nvPr>
            <p:ph type="dt" sz="quarter" idx="18"/>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buSzPct val="100000"/>
            </a:pPr>
            <a:fld id="{2D655514-DAFF-452C-A125-52ED39729C0D}" type="datetime1">
              <a:rPr lang="de-DE" altLang="en-US" smtClean="0">
                <a:solidFill>
                  <a:srgbClr val="000000"/>
                </a:solidFill>
              </a:rPr>
              <a:pPr>
                <a:buSzPct val="100000"/>
              </a:pPr>
              <a:t>16.09.2016</a:t>
            </a:fld>
            <a:endParaRPr lang="de-DE" altLang="en-US">
              <a:solidFill>
                <a:srgbClr val="000000"/>
              </a:solidFill>
            </a:endParaRPr>
          </a:p>
        </p:txBody>
      </p:sp>
      <p:sp>
        <p:nvSpPr>
          <p:cNvPr id="47110" name="Fußzeilenplatzhalter 2"/>
          <p:cNvSpPr>
            <a:spLocks noGrp="1"/>
          </p:cNvSpPr>
          <p:nvPr>
            <p:ph type="ftr" sz="quarter" idx="19"/>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buSzPct val="100000"/>
            </a:pPr>
            <a:r>
              <a:rPr lang="de-CH" altLang="en-US">
                <a:solidFill>
                  <a:srgbClr val="000000"/>
                </a:solidFill>
              </a:rPr>
              <a:t>Raiffeisen Switzerland | Corporate Presentation </a:t>
            </a:r>
          </a:p>
        </p:txBody>
      </p:sp>
      <p:sp>
        <p:nvSpPr>
          <p:cNvPr id="47111" name="Foliennummernplatzhalter 3"/>
          <p:cNvSpPr>
            <a:spLocks noGrp="1"/>
          </p:cNvSpPr>
          <p:nvPr>
            <p:ph type="sldNum" sz="quarter" idx="2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buSzPct val="100000"/>
            </a:pPr>
            <a:fld id="{83AEE0A6-D4B7-4A5A-A12A-C7CCE01020CF}" type="slidenum">
              <a:rPr altLang="en-US">
                <a:solidFill>
                  <a:srgbClr val="000000"/>
                </a:solidFill>
              </a:rPr>
              <a:pPr>
                <a:buSzPct val="100000"/>
              </a:pPr>
              <a:t>15</a:t>
            </a:fld>
            <a:endParaRPr lang="de-CH" altLang="en-US">
              <a:solidFill>
                <a:srgbClr val="000000"/>
              </a:solidFill>
            </a:endParaRPr>
          </a:p>
        </p:txBody>
      </p:sp>
      <p:sp>
        <p:nvSpPr>
          <p:cNvPr id="47112" name="Titel 5"/>
          <p:cNvSpPr>
            <a:spLocks noGrp="1"/>
          </p:cNvSpPr>
          <p:nvPr>
            <p:ph type="title"/>
          </p:nvPr>
        </p:nvSpPr>
        <p:spPr>
          <a:solidFill>
            <a:schemeClr val="bg1"/>
          </a:solidFill>
        </p:spPr>
        <p:txBody>
          <a:bodyPr/>
          <a:lstStyle/>
          <a:p>
            <a:pPr eaLnBrk="1" hangingPunct="1">
              <a:lnSpc>
                <a:spcPts val="3213"/>
              </a:lnSpc>
            </a:pPr>
            <a:r>
              <a:rPr lang="de-DE" altLang="en-US">
                <a:solidFill>
                  <a:srgbClr val="000000"/>
                </a:solidFill>
              </a:rPr>
              <a:t>Leading in providing advice: </a:t>
            </a:r>
            <a:br>
              <a:rPr lang="de-DE" altLang="en-US">
                <a:solidFill>
                  <a:srgbClr val="5A88B7"/>
                </a:solidFill>
              </a:rPr>
            </a:br>
            <a:r>
              <a:rPr lang="de-DE" altLang="en-US">
                <a:solidFill>
                  <a:srgbClr val="5A88B7"/>
                </a:solidFill>
              </a:rPr>
              <a:t>Actively accompanying clients in all life situations</a:t>
            </a:r>
          </a:p>
        </p:txBody>
      </p:sp>
      <p:sp>
        <p:nvSpPr>
          <p:cNvPr id="47113" name="Textfeld 13"/>
          <p:cNvSpPr txBox="1">
            <a:spLocks noChangeArrowheads="1"/>
          </p:cNvSpPr>
          <p:nvPr/>
        </p:nvSpPr>
        <p:spPr bwMode="gray">
          <a:xfrm>
            <a:off x="1882776" y="4005263"/>
            <a:ext cx="2665413" cy="2235200"/>
          </a:xfrm>
          <a:prstGeom prst="rect">
            <a:avLst/>
          </a:prstGeom>
          <a:solidFill>
            <a:schemeClr val="bg1"/>
          </a:solidFill>
          <a:ln>
            <a:noFill/>
          </a:ln>
          <a:extLst/>
        </p:spPr>
        <p:txBody>
          <a:bodyPr lIns="72000" tIns="0" rIns="0" bIns="0"/>
          <a:lstStyle>
            <a:lvl1pPr marL="342900" indent="-342900">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250825" indent="-250825">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lvl="2">
              <a:spcBef>
                <a:spcPts val="300"/>
              </a:spcBef>
              <a:spcAft>
                <a:spcPts val="300"/>
              </a:spcAft>
              <a:buClr>
                <a:srgbClr val="5A88B7"/>
              </a:buClr>
              <a:buSzPct val="80000"/>
              <a:buFont typeface="Wingdings" panose="05000000000000000000" pitchFamily="2" charset="2"/>
              <a:buChar char="n"/>
            </a:pPr>
            <a:r>
              <a:rPr lang="de-DE" altLang="en-US" sz="1400" dirty="0" err="1">
                <a:solidFill>
                  <a:srgbClr val="000000"/>
                </a:solidFill>
              </a:rPr>
              <a:t>Payments</a:t>
            </a:r>
            <a:endParaRPr lang="de-DE" altLang="en-US" sz="1400" dirty="0">
              <a:solidFill>
                <a:srgbClr val="000000"/>
              </a:solidFill>
            </a:endParaRPr>
          </a:p>
          <a:p>
            <a:pPr lvl="2">
              <a:spcBef>
                <a:spcPts val="300"/>
              </a:spcBef>
              <a:spcAft>
                <a:spcPts val="300"/>
              </a:spcAft>
              <a:buClr>
                <a:srgbClr val="5A88B7"/>
              </a:buClr>
              <a:buSzPct val="80000"/>
              <a:buFont typeface="Wingdings" panose="05000000000000000000" pitchFamily="2" charset="2"/>
              <a:buChar char="n"/>
            </a:pPr>
            <a:r>
              <a:rPr lang="de-DE" altLang="en-US" sz="1400" dirty="0" err="1">
                <a:solidFill>
                  <a:srgbClr val="000000"/>
                </a:solidFill>
              </a:rPr>
              <a:t>Savings</a:t>
            </a:r>
            <a:endParaRPr lang="de-DE" altLang="en-US" sz="1400" dirty="0">
              <a:solidFill>
                <a:srgbClr val="000000"/>
              </a:solidFill>
            </a:endParaRPr>
          </a:p>
          <a:p>
            <a:pPr lvl="2">
              <a:spcBef>
                <a:spcPts val="300"/>
              </a:spcBef>
              <a:spcAft>
                <a:spcPts val="300"/>
              </a:spcAft>
              <a:buClr>
                <a:srgbClr val="5A88B7"/>
              </a:buClr>
              <a:buSzPct val="80000"/>
              <a:buFont typeface="Wingdings" panose="05000000000000000000" pitchFamily="2" charset="2"/>
              <a:buChar char="n"/>
            </a:pPr>
            <a:r>
              <a:rPr lang="de-DE" altLang="en-US" sz="1400" dirty="0" err="1">
                <a:solidFill>
                  <a:srgbClr val="000000"/>
                </a:solidFill>
              </a:rPr>
              <a:t>Financing</a:t>
            </a:r>
            <a:r>
              <a:rPr lang="de-DE" altLang="en-US" sz="1400" dirty="0">
                <a:solidFill>
                  <a:srgbClr val="000000"/>
                </a:solidFill>
              </a:rPr>
              <a:t> </a:t>
            </a:r>
          </a:p>
          <a:p>
            <a:pPr lvl="2">
              <a:spcBef>
                <a:spcPts val="300"/>
              </a:spcBef>
              <a:spcAft>
                <a:spcPts val="300"/>
              </a:spcAft>
              <a:buClr>
                <a:srgbClr val="5A88B7"/>
              </a:buClr>
              <a:buSzPct val="80000"/>
              <a:buFont typeface="Wingdings" panose="05000000000000000000" pitchFamily="2" charset="2"/>
              <a:buChar char="n"/>
            </a:pPr>
            <a:r>
              <a:rPr lang="de-DE" altLang="en-US" sz="1400" dirty="0" err="1">
                <a:solidFill>
                  <a:srgbClr val="000000"/>
                </a:solidFill>
              </a:rPr>
              <a:t>Provisions</a:t>
            </a:r>
            <a:endParaRPr lang="de-DE" altLang="en-US" sz="1400" dirty="0">
              <a:solidFill>
                <a:srgbClr val="000000"/>
              </a:solidFill>
            </a:endParaRPr>
          </a:p>
          <a:p>
            <a:pPr lvl="2">
              <a:spcBef>
                <a:spcPts val="300"/>
              </a:spcBef>
              <a:spcAft>
                <a:spcPts val="300"/>
              </a:spcAft>
              <a:buClr>
                <a:srgbClr val="5A88B7"/>
              </a:buClr>
              <a:buSzPct val="80000"/>
              <a:buFont typeface="Wingdings" panose="05000000000000000000" pitchFamily="2" charset="2"/>
              <a:buChar char="n"/>
            </a:pPr>
            <a:r>
              <a:rPr lang="de-DE" altLang="en-US" sz="1400" dirty="0">
                <a:solidFill>
                  <a:srgbClr val="000000"/>
                </a:solidFill>
              </a:rPr>
              <a:t>Insurance</a:t>
            </a:r>
          </a:p>
          <a:p>
            <a:pPr lvl="2">
              <a:spcBef>
                <a:spcPts val="300"/>
              </a:spcBef>
              <a:spcAft>
                <a:spcPts val="300"/>
              </a:spcAft>
              <a:buClr>
                <a:srgbClr val="5A88B7"/>
              </a:buClr>
              <a:buSzPct val="80000"/>
              <a:buFont typeface="Wingdings" panose="05000000000000000000" pitchFamily="2" charset="2"/>
              <a:buChar char="n"/>
            </a:pPr>
            <a:r>
              <a:rPr lang="de-DE" altLang="en-US" sz="1400" dirty="0">
                <a:solidFill>
                  <a:srgbClr val="000000"/>
                </a:solidFill>
              </a:rPr>
              <a:t>Investments</a:t>
            </a:r>
          </a:p>
        </p:txBody>
      </p:sp>
      <p:sp>
        <p:nvSpPr>
          <p:cNvPr id="47114" name="Textfeld 13"/>
          <p:cNvSpPr txBox="1">
            <a:spLocks noChangeArrowheads="1"/>
          </p:cNvSpPr>
          <p:nvPr/>
        </p:nvSpPr>
        <p:spPr bwMode="gray">
          <a:xfrm>
            <a:off x="4762501" y="4005263"/>
            <a:ext cx="2665413" cy="2235200"/>
          </a:xfrm>
          <a:prstGeom prst="rect">
            <a:avLst/>
          </a:prstGeom>
          <a:solidFill>
            <a:schemeClr val="bg1"/>
          </a:solidFill>
          <a:ln>
            <a:noFill/>
          </a:ln>
          <a:extLst/>
        </p:spPr>
        <p:txBody>
          <a:bodyPr lIns="72000" tIns="0" rIns="0" bIns="0"/>
          <a:lstStyle>
            <a:lvl1pPr marL="342900" indent="-342900">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marL="250825" lvl="2" indent="-250825">
              <a:spcBef>
                <a:spcPts val="300"/>
              </a:spcBef>
              <a:spcAft>
                <a:spcPts val="300"/>
              </a:spcAft>
              <a:buClr>
                <a:srgbClr val="5A88B7"/>
              </a:buClr>
              <a:buSzPct val="80000"/>
              <a:buFont typeface="Wingdings" panose="05000000000000000000" pitchFamily="2" charset="2"/>
              <a:buChar char="n"/>
            </a:pPr>
            <a:r>
              <a:rPr lang="de-DE" altLang="en-US" sz="1400" dirty="0">
                <a:solidFill>
                  <a:srgbClr val="000000"/>
                </a:solidFill>
              </a:rPr>
              <a:t>Individual, </a:t>
            </a:r>
            <a:r>
              <a:rPr lang="de-DE" altLang="en-US" sz="1400" dirty="0" err="1">
                <a:solidFill>
                  <a:srgbClr val="000000"/>
                </a:solidFill>
              </a:rPr>
              <a:t>specific</a:t>
            </a:r>
            <a:r>
              <a:rPr lang="de-DE" altLang="en-US" sz="1400" dirty="0">
                <a:solidFill>
                  <a:srgbClr val="000000"/>
                </a:solidFill>
              </a:rPr>
              <a:t> </a:t>
            </a:r>
            <a:r>
              <a:rPr lang="de-DE" altLang="en-US" sz="1400" dirty="0" err="1">
                <a:solidFill>
                  <a:srgbClr val="000000"/>
                </a:solidFill>
              </a:rPr>
              <a:t>needs</a:t>
            </a:r>
            <a:r>
              <a:rPr lang="de-DE" altLang="en-US" sz="1400" dirty="0">
                <a:solidFill>
                  <a:srgbClr val="000000"/>
                </a:solidFill>
              </a:rPr>
              <a:t> </a:t>
            </a:r>
            <a:br>
              <a:rPr lang="de-DE" altLang="en-US" sz="1400" dirty="0">
                <a:solidFill>
                  <a:srgbClr val="000000"/>
                </a:solidFill>
              </a:rPr>
            </a:br>
            <a:r>
              <a:rPr lang="de-DE" altLang="en-US" sz="1400" dirty="0" err="1">
                <a:solidFill>
                  <a:srgbClr val="000000"/>
                </a:solidFill>
              </a:rPr>
              <a:t>for</a:t>
            </a:r>
            <a:r>
              <a:rPr lang="de-DE" altLang="en-US" sz="1400" dirty="0">
                <a:solidFill>
                  <a:srgbClr val="000000"/>
                </a:solidFill>
              </a:rPr>
              <a:t> </a:t>
            </a:r>
            <a:r>
              <a:rPr lang="de-DE" altLang="en-US" sz="1400" dirty="0" err="1">
                <a:solidFill>
                  <a:srgbClr val="000000"/>
                </a:solidFill>
              </a:rPr>
              <a:t>sustainable</a:t>
            </a:r>
            <a:r>
              <a:rPr lang="de-DE" altLang="en-US" sz="1400" dirty="0">
                <a:solidFill>
                  <a:srgbClr val="000000"/>
                </a:solidFill>
              </a:rPr>
              <a:t> </a:t>
            </a:r>
            <a:r>
              <a:rPr lang="de-DE" altLang="en-US" sz="1400" dirty="0" err="1">
                <a:solidFill>
                  <a:srgbClr val="000000"/>
                </a:solidFill>
              </a:rPr>
              <a:t>asset</a:t>
            </a:r>
            <a:r>
              <a:rPr lang="de-DE" altLang="en-US" sz="1400" dirty="0">
                <a:solidFill>
                  <a:srgbClr val="000000"/>
                </a:solidFill>
              </a:rPr>
              <a:t> </a:t>
            </a:r>
            <a:r>
              <a:rPr lang="de-DE" altLang="en-US" sz="1400" dirty="0" err="1">
                <a:solidFill>
                  <a:srgbClr val="000000"/>
                </a:solidFill>
              </a:rPr>
              <a:t>accumulation</a:t>
            </a:r>
            <a:endParaRPr lang="de-DE" altLang="en-US" sz="1400" dirty="0">
              <a:solidFill>
                <a:srgbClr val="000000"/>
              </a:solidFill>
            </a:endParaRPr>
          </a:p>
        </p:txBody>
      </p:sp>
      <p:sp>
        <p:nvSpPr>
          <p:cNvPr id="47115" name="Textfeld 13"/>
          <p:cNvSpPr txBox="1">
            <a:spLocks noChangeArrowheads="1"/>
          </p:cNvSpPr>
          <p:nvPr/>
        </p:nvSpPr>
        <p:spPr bwMode="gray">
          <a:xfrm>
            <a:off x="7640638" y="4005263"/>
            <a:ext cx="2665412" cy="2235200"/>
          </a:xfrm>
          <a:prstGeom prst="rect">
            <a:avLst/>
          </a:prstGeom>
          <a:solidFill>
            <a:schemeClr val="bg1"/>
          </a:solidFill>
          <a:ln>
            <a:noFill/>
          </a:ln>
          <a:extLst/>
        </p:spPr>
        <p:txBody>
          <a:bodyPr lIns="72000" tIns="0" rIns="0" bIns="0"/>
          <a:lstStyle>
            <a:lvl1pPr marL="342900" indent="-342900">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250825" indent="-250825">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lvl="2">
              <a:spcBef>
                <a:spcPts val="300"/>
              </a:spcBef>
              <a:spcAft>
                <a:spcPts val="300"/>
              </a:spcAft>
              <a:buClr>
                <a:srgbClr val="5A88B7"/>
              </a:buClr>
              <a:buSzPct val="80000"/>
              <a:buFont typeface="Wingdings" panose="05000000000000000000" pitchFamily="2" charset="2"/>
              <a:buChar char="n"/>
            </a:pPr>
            <a:r>
              <a:rPr lang="de-DE" altLang="en-US" sz="1400" dirty="0">
                <a:solidFill>
                  <a:srgbClr val="000000"/>
                </a:solidFill>
              </a:rPr>
              <a:t>Payment </a:t>
            </a:r>
            <a:r>
              <a:rPr lang="de-DE" altLang="en-US" sz="1400" dirty="0" err="1">
                <a:solidFill>
                  <a:srgbClr val="000000"/>
                </a:solidFill>
              </a:rPr>
              <a:t>services</a:t>
            </a:r>
            <a:endParaRPr lang="de-DE" altLang="en-US" sz="1400" dirty="0">
              <a:solidFill>
                <a:srgbClr val="000000"/>
              </a:solidFill>
            </a:endParaRPr>
          </a:p>
          <a:p>
            <a:pPr lvl="2">
              <a:spcBef>
                <a:spcPts val="300"/>
              </a:spcBef>
              <a:spcAft>
                <a:spcPts val="300"/>
              </a:spcAft>
              <a:buClr>
                <a:srgbClr val="5A88B7"/>
              </a:buClr>
              <a:buSzPct val="80000"/>
              <a:buFont typeface="Wingdings" panose="05000000000000000000" pitchFamily="2" charset="2"/>
              <a:buChar char="n"/>
            </a:pPr>
            <a:r>
              <a:rPr lang="de-DE" altLang="en-US" sz="1400" dirty="0">
                <a:solidFill>
                  <a:srgbClr val="000000"/>
                </a:solidFill>
              </a:rPr>
              <a:t>Investments</a:t>
            </a:r>
          </a:p>
          <a:p>
            <a:pPr lvl="2">
              <a:spcBef>
                <a:spcPts val="300"/>
              </a:spcBef>
              <a:spcAft>
                <a:spcPts val="300"/>
              </a:spcAft>
              <a:buClr>
                <a:srgbClr val="5A88B7"/>
              </a:buClr>
              <a:buSzPct val="80000"/>
              <a:buFont typeface="Wingdings" panose="05000000000000000000" pitchFamily="2" charset="2"/>
              <a:buChar char="n"/>
            </a:pPr>
            <a:r>
              <a:rPr lang="de-DE" altLang="en-US" sz="1400" dirty="0" err="1">
                <a:solidFill>
                  <a:srgbClr val="000000"/>
                </a:solidFill>
              </a:rPr>
              <a:t>Liquidity</a:t>
            </a:r>
            <a:endParaRPr lang="de-DE" altLang="en-US" sz="1400" dirty="0">
              <a:solidFill>
                <a:srgbClr val="000000"/>
              </a:solidFill>
            </a:endParaRPr>
          </a:p>
          <a:p>
            <a:pPr lvl="2">
              <a:spcBef>
                <a:spcPts val="300"/>
              </a:spcBef>
              <a:spcAft>
                <a:spcPts val="300"/>
              </a:spcAft>
              <a:buClr>
                <a:srgbClr val="5A88B7"/>
              </a:buClr>
              <a:buSzPct val="80000"/>
              <a:buFont typeface="Wingdings" panose="05000000000000000000" pitchFamily="2" charset="2"/>
              <a:buChar char="n"/>
            </a:pPr>
            <a:r>
              <a:rPr lang="de-DE" altLang="en-US" sz="1400" dirty="0" err="1">
                <a:solidFill>
                  <a:srgbClr val="000000"/>
                </a:solidFill>
              </a:rPr>
              <a:t>Risk</a:t>
            </a:r>
            <a:r>
              <a:rPr lang="de-DE" altLang="en-US" sz="1400" dirty="0">
                <a:solidFill>
                  <a:srgbClr val="000000"/>
                </a:solidFill>
              </a:rPr>
              <a:t> </a:t>
            </a:r>
            <a:r>
              <a:rPr lang="de-DE" altLang="en-US" sz="1400" dirty="0" err="1">
                <a:solidFill>
                  <a:srgbClr val="000000"/>
                </a:solidFill>
              </a:rPr>
              <a:t>hedging</a:t>
            </a:r>
            <a:endParaRPr lang="de-DE" altLang="en-US" sz="1400" dirty="0">
              <a:solidFill>
                <a:srgbClr val="000000"/>
              </a:solidFill>
            </a:endParaRPr>
          </a:p>
          <a:p>
            <a:pPr lvl="2">
              <a:spcBef>
                <a:spcPts val="300"/>
              </a:spcBef>
              <a:spcAft>
                <a:spcPts val="300"/>
              </a:spcAft>
              <a:buClr>
                <a:srgbClr val="5A88B7"/>
              </a:buClr>
              <a:buSzPct val="80000"/>
              <a:buFont typeface="Wingdings" panose="05000000000000000000" pitchFamily="2" charset="2"/>
              <a:buChar char="n"/>
            </a:pPr>
            <a:r>
              <a:rPr lang="de-DE" altLang="en-US" sz="1400" dirty="0">
                <a:solidFill>
                  <a:srgbClr val="000000"/>
                </a:solidFill>
              </a:rPr>
              <a:t>Company </a:t>
            </a:r>
            <a:r>
              <a:rPr lang="de-DE" altLang="en-US" sz="1400" dirty="0" err="1">
                <a:solidFill>
                  <a:srgbClr val="000000"/>
                </a:solidFill>
              </a:rPr>
              <a:t>founding</a:t>
            </a:r>
            <a:endParaRPr lang="de-DE" altLang="en-US" sz="1400" dirty="0">
              <a:solidFill>
                <a:srgbClr val="000000"/>
              </a:solidFill>
            </a:endParaRPr>
          </a:p>
          <a:p>
            <a:pPr lvl="2">
              <a:spcBef>
                <a:spcPts val="300"/>
              </a:spcBef>
              <a:spcAft>
                <a:spcPts val="300"/>
              </a:spcAft>
              <a:buClr>
                <a:srgbClr val="5A88B7"/>
              </a:buClr>
              <a:buSzPct val="80000"/>
              <a:buFont typeface="Wingdings" panose="05000000000000000000" pitchFamily="2" charset="2"/>
              <a:buChar char="n"/>
            </a:pPr>
            <a:r>
              <a:rPr lang="de-DE" altLang="en-US" sz="1400" dirty="0" err="1">
                <a:solidFill>
                  <a:srgbClr val="000000"/>
                </a:solidFill>
              </a:rPr>
              <a:t>Succession</a:t>
            </a:r>
            <a:r>
              <a:rPr lang="de-DE" altLang="en-US" sz="1400" dirty="0">
                <a:solidFill>
                  <a:srgbClr val="000000"/>
                </a:solidFill>
              </a:rPr>
              <a:t> </a:t>
            </a:r>
            <a:r>
              <a:rPr lang="de-DE" altLang="en-US" sz="1400" dirty="0" err="1">
                <a:solidFill>
                  <a:srgbClr val="000000"/>
                </a:solidFill>
              </a:rPr>
              <a:t>planning</a:t>
            </a:r>
            <a:endParaRPr lang="de-DE" altLang="en-US" sz="1400" dirty="0">
              <a:solidFill>
                <a:srgbClr val="000000"/>
              </a:solidFill>
            </a:endParaRPr>
          </a:p>
        </p:txBody>
      </p:sp>
      <p:sp>
        <p:nvSpPr>
          <p:cNvPr id="47116" name="Rectangle 136"/>
          <p:cNvSpPr>
            <a:spLocks noChangeArrowheads="1"/>
          </p:cNvSpPr>
          <p:nvPr/>
        </p:nvSpPr>
        <p:spPr bwMode="gray">
          <a:xfrm>
            <a:off x="1882776" y="3505200"/>
            <a:ext cx="2665413" cy="287338"/>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lIns="72000" tIns="72000" rIns="72000" bIns="72000"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buSzPct val="100000"/>
            </a:pPr>
            <a:r>
              <a:rPr lang="de-DE" altLang="en-US" sz="1400" b="1">
                <a:solidFill>
                  <a:srgbClr val="FFFFFF"/>
                </a:solidFill>
                <a:cs typeface="Arial" panose="020B0604020202020204" pitchFamily="34" charset="0"/>
              </a:rPr>
              <a:t>Private clients</a:t>
            </a:r>
          </a:p>
        </p:txBody>
      </p:sp>
      <p:sp>
        <p:nvSpPr>
          <p:cNvPr id="47117" name="Rectangle 136"/>
          <p:cNvSpPr>
            <a:spLocks noChangeArrowheads="1"/>
          </p:cNvSpPr>
          <p:nvPr/>
        </p:nvSpPr>
        <p:spPr bwMode="gray">
          <a:xfrm>
            <a:off x="4764089" y="3505200"/>
            <a:ext cx="2663825" cy="287338"/>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lIns="72000" tIns="72000" rIns="72000" bIns="72000"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buSzPct val="100000"/>
            </a:pPr>
            <a:r>
              <a:rPr lang="de-DE" altLang="en-US" sz="1400" b="1">
                <a:solidFill>
                  <a:srgbClr val="FFFFFF"/>
                </a:solidFill>
                <a:cs typeface="Arial" panose="020B0604020202020204" pitchFamily="34" charset="0"/>
              </a:rPr>
              <a:t>Investment clients</a:t>
            </a:r>
          </a:p>
        </p:txBody>
      </p:sp>
      <p:sp>
        <p:nvSpPr>
          <p:cNvPr id="47118" name="Rectangle 136"/>
          <p:cNvSpPr>
            <a:spLocks noChangeArrowheads="1"/>
          </p:cNvSpPr>
          <p:nvPr/>
        </p:nvSpPr>
        <p:spPr bwMode="gray">
          <a:xfrm>
            <a:off x="7643814" y="3508375"/>
            <a:ext cx="2663825" cy="287338"/>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lIns="72000" tIns="72000" rIns="72000" bIns="72000"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buSzPct val="100000"/>
            </a:pPr>
            <a:r>
              <a:rPr lang="de-DE" altLang="en-US" sz="1400" b="1">
                <a:solidFill>
                  <a:srgbClr val="FFFFFF"/>
                </a:solidFill>
              </a:rPr>
              <a:t>Corporate clients</a:t>
            </a:r>
          </a:p>
        </p:txBody>
      </p:sp>
    </p:spTree>
    <p:custDataLst>
      <p:tags r:id="rId1"/>
    </p:custDataLst>
    <p:extLst>
      <p:ext uri="{BB962C8B-B14F-4D97-AF65-F5344CB8AC3E}">
        <p14:creationId xmlns:p14="http://schemas.microsoft.com/office/powerpoint/2010/main" val="100825052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79388" y="179388"/>
            <a:ext cx="11897593" cy="6480175"/>
          </a:xfrm>
          <a:prstGeom prst="rect">
            <a:avLst/>
          </a:prstGeom>
        </p:spPr>
      </p:pic>
      <p:sp>
        <p:nvSpPr>
          <p:cNvPr id="59394" name="Datumsplatzhalter 1"/>
          <p:cNvSpPr>
            <a:spLocks noGrp="1"/>
          </p:cNvSpPr>
          <p:nvPr>
            <p:ph type="dt" sz="quarter" idx="18"/>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buSzPct val="100000"/>
            </a:pPr>
            <a:fld id="{094C1471-E9DD-475A-B2E3-90C637C2321B}" type="datetime1">
              <a:rPr lang="de-DE" altLang="en-US" smtClean="0">
                <a:solidFill>
                  <a:srgbClr val="000000"/>
                </a:solidFill>
              </a:rPr>
              <a:pPr>
                <a:buSzPct val="100000"/>
              </a:pPr>
              <a:t>16.09.2016</a:t>
            </a:fld>
            <a:endParaRPr lang="de-DE" altLang="en-US">
              <a:solidFill>
                <a:srgbClr val="000000"/>
              </a:solidFill>
            </a:endParaRPr>
          </a:p>
        </p:txBody>
      </p:sp>
      <p:sp>
        <p:nvSpPr>
          <p:cNvPr id="59395" name="Fußzeilenplatzhalter 2"/>
          <p:cNvSpPr>
            <a:spLocks noGrp="1"/>
          </p:cNvSpPr>
          <p:nvPr>
            <p:ph type="ftr" sz="quarter" idx="19"/>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buSzPct val="100000"/>
            </a:pPr>
            <a:r>
              <a:rPr lang="de-CH" altLang="en-US">
                <a:solidFill>
                  <a:srgbClr val="000000"/>
                </a:solidFill>
              </a:rPr>
              <a:t>Raiffeisen Switzerland | Corporate Presentation </a:t>
            </a:r>
          </a:p>
        </p:txBody>
      </p:sp>
      <p:sp>
        <p:nvSpPr>
          <p:cNvPr id="59396" name="Foliennummernplatzhalter 3"/>
          <p:cNvSpPr>
            <a:spLocks noGrp="1"/>
          </p:cNvSpPr>
          <p:nvPr>
            <p:ph type="sldNum" sz="quarter" idx="2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buSzPct val="100000"/>
            </a:pPr>
            <a:fld id="{83738C87-44C0-476E-B95F-3A6CCB6740ED}" type="slidenum">
              <a:rPr altLang="en-US">
                <a:solidFill>
                  <a:srgbClr val="000000"/>
                </a:solidFill>
              </a:rPr>
              <a:pPr>
                <a:buSzPct val="100000"/>
              </a:pPr>
              <a:t>16</a:t>
            </a:fld>
            <a:endParaRPr lang="de-CH" altLang="en-US">
              <a:solidFill>
                <a:srgbClr val="000000"/>
              </a:solidFill>
            </a:endParaRPr>
          </a:p>
        </p:txBody>
      </p:sp>
      <p:sp>
        <p:nvSpPr>
          <p:cNvPr id="59397" name="Titel 5"/>
          <p:cNvSpPr>
            <a:spLocks noGrp="1"/>
          </p:cNvSpPr>
          <p:nvPr>
            <p:ph type="title"/>
          </p:nvPr>
        </p:nvSpPr>
        <p:spPr>
          <a:xfrm>
            <a:off x="478368" y="342001"/>
            <a:ext cx="11231033" cy="863600"/>
          </a:xfrm>
          <a:solidFill>
            <a:schemeClr val="bg1"/>
          </a:solidFill>
        </p:spPr>
        <p:txBody>
          <a:bodyPr/>
          <a:lstStyle/>
          <a:p>
            <a:pPr eaLnBrk="1" hangingPunct="1">
              <a:lnSpc>
                <a:spcPts val="3213"/>
              </a:lnSpc>
            </a:pPr>
            <a:r>
              <a:rPr lang="de-DE" altLang="en-US" dirty="0">
                <a:solidFill>
                  <a:srgbClr val="000000"/>
                </a:solidFill>
              </a:rPr>
              <a:t>Raiffeisen </a:t>
            </a:r>
            <a:r>
              <a:rPr lang="de-DE" altLang="en-US" dirty="0" err="1">
                <a:solidFill>
                  <a:srgbClr val="000000"/>
                </a:solidFill>
              </a:rPr>
              <a:t>is</a:t>
            </a:r>
            <a:r>
              <a:rPr lang="de-DE" altLang="en-US" dirty="0">
                <a:solidFill>
                  <a:srgbClr val="000000"/>
                </a:solidFill>
              </a:rPr>
              <a:t> </a:t>
            </a:r>
            <a:r>
              <a:rPr lang="de-DE" altLang="en-US" dirty="0" err="1">
                <a:solidFill>
                  <a:srgbClr val="000000"/>
                </a:solidFill>
              </a:rPr>
              <a:t>committed</a:t>
            </a:r>
            <a:r>
              <a:rPr lang="de-DE" altLang="en-US" dirty="0">
                <a:solidFill>
                  <a:srgbClr val="000000"/>
                </a:solidFill>
              </a:rPr>
              <a:t> </a:t>
            </a:r>
            <a:r>
              <a:rPr lang="de-DE" altLang="en-US" dirty="0" err="1">
                <a:solidFill>
                  <a:srgbClr val="000000"/>
                </a:solidFill>
              </a:rPr>
              <a:t>to</a:t>
            </a:r>
            <a:r>
              <a:rPr lang="de-DE" altLang="en-US" dirty="0">
                <a:solidFill>
                  <a:srgbClr val="000000"/>
                </a:solidFill>
              </a:rPr>
              <a:t> </a:t>
            </a:r>
            <a:r>
              <a:rPr lang="de-DE" altLang="en-US" dirty="0" err="1">
                <a:solidFill>
                  <a:srgbClr val="000000"/>
                </a:solidFill>
              </a:rPr>
              <a:t>Switzerland</a:t>
            </a:r>
            <a:r>
              <a:rPr lang="de-DE" altLang="en-US" dirty="0">
                <a:solidFill>
                  <a:srgbClr val="000000"/>
                </a:solidFill>
              </a:rPr>
              <a:t> in a </a:t>
            </a:r>
            <a:r>
              <a:rPr lang="de-DE" altLang="en-US" dirty="0" err="1">
                <a:solidFill>
                  <a:srgbClr val="000000"/>
                </a:solidFill>
              </a:rPr>
              <a:t>variety</a:t>
            </a:r>
            <a:r>
              <a:rPr lang="de-DE" altLang="en-US" dirty="0">
                <a:solidFill>
                  <a:srgbClr val="000000"/>
                </a:solidFill>
              </a:rPr>
              <a:t> </a:t>
            </a:r>
            <a:r>
              <a:rPr lang="de-DE" altLang="en-US" dirty="0" err="1">
                <a:solidFill>
                  <a:srgbClr val="000000"/>
                </a:solidFill>
              </a:rPr>
              <a:t>of</a:t>
            </a:r>
            <a:r>
              <a:rPr lang="de-DE" altLang="en-US" dirty="0">
                <a:solidFill>
                  <a:srgbClr val="000000"/>
                </a:solidFill>
              </a:rPr>
              <a:t> </a:t>
            </a:r>
            <a:r>
              <a:rPr lang="de-DE" altLang="en-US" dirty="0" err="1">
                <a:solidFill>
                  <a:srgbClr val="000000"/>
                </a:solidFill>
              </a:rPr>
              <a:t>ways</a:t>
            </a:r>
            <a:br>
              <a:rPr lang="de-DE" altLang="en-US" dirty="0">
                <a:solidFill>
                  <a:srgbClr val="000000"/>
                </a:solidFill>
              </a:rPr>
            </a:br>
            <a:endParaRPr lang="de-DE" altLang="en-US" dirty="0">
              <a:solidFill>
                <a:srgbClr val="000000"/>
              </a:solidFill>
            </a:endParaRPr>
          </a:p>
        </p:txBody>
      </p:sp>
      <p:sp>
        <p:nvSpPr>
          <p:cNvPr id="59398" name="object 11"/>
          <p:cNvSpPr>
            <a:spLocks noChangeArrowheads="1"/>
          </p:cNvSpPr>
          <p:nvPr/>
        </p:nvSpPr>
        <p:spPr bwMode="gray">
          <a:xfrm>
            <a:off x="8447153" y="1557338"/>
            <a:ext cx="1584325" cy="9652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pPr>
            <a:endParaRPr lang="en-US" altLang="en-US">
              <a:solidFill>
                <a:prstClr val="black"/>
              </a:solidFill>
            </a:endParaRPr>
          </a:p>
        </p:txBody>
      </p:sp>
      <p:sp>
        <p:nvSpPr>
          <p:cNvPr id="59399" name="object 12"/>
          <p:cNvSpPr>
            <a:spLocks noChangeArrowheads="1"/>
          </p:cNvSpPr>
          <p:nvPr/>
        </p:nvSpPr>
        <p:spPr bwMode="gray">
          <a:xfrm>
            <a:off x="3314765" y="1557338"/>
            <a:ext cx="1584325" cy="9652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pPr>
            <a:endParaRPr lang="en-US" altLang="en-US">
              <a:solidFill>
                <a:prstClr val="black"/>
              </a:solidFill>
            </a:endParaRPr>
          </a:p>
        </p:txBody>
      </p:sp>
      <p:sp>
        <p:nvSpPr>
          <p:cNvPr id="59400" name="object 13"/>
          <p:cNvSpPr>
            <a:spLocks noChangeArrowheads="1"/>
          </p:cNvSpPr>
          <p:nvPr/>
        </p:nvSpPr>
        <p:spPr bwMode="gray">
          <a:xfrm>
            <a:off x="5026090" y="1557338"/>
            <a:ext cx="1584325" cy="9652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pPr>
            <a:endParaRPr lang="en-US" altLang="en-US">
              <a:solidFill>
                <a:prstClr val="black"/>
              </a:solidFill>
            </a:endParaRPr>
          </a:p>
        </p:txBody>
      </p:sp>
      <p:sp>
        <p:nvSpPr>
          <p:cNvPr id="59401" name="object 14"/>
          <p:cNvSpPr>
            <a:spLocks noChangeArrowheads="1"/>
          </p:cNvSpPr>
          <p:nvPr/>
        </p:nvSpPr>
        <p:spPr bwMode="gray">
          <a:xfrm>
            <a:off x="6735828" y="1557338"/>
            <a:ext cx="1584325" cy="96520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pPr>
            <a:endParaRPr lang="en-US" altLang="en-US">
              <a:solidFill>
                <a:prstClr val="black"/>
              </a:solidFill>
            </a:endParaRPr>
          </a:p>
        </p:txBody>
      </p:sp>
      <p:sp>
        <p:nvSpPr>
          <p:cNvPr id="59402" name="object 17"/>
          <p:cNvSpPr>
            <a:spLocks noChangeArrowheads="1"/>
          </p:cNvSpPr>
          <p:nvPr/>
        </p:nvSpPr>
        <p:spPr bwMode="gray">
          <a:xfrm>
            <a:off x="10156890" y="1557338"/>
            <a:ext cx="1584325" cy="96520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pPr>
            <a:endParaRPr lang="en-US" altLang="en-US">
              <a:solidFill>
                <a:prstClr val="black"/>
              </a:solidFill>
            </a:endParaRPr>
          </a:p>
        </p:txBody>
      </p:sp>
      <p:sp>
        <p:nvSpPr>
          <p:cNvPr id="59403" name="Textfeld 10"/>
          <p:cNvSpPr txBox="1">
            <a:spLocks noChangeArrowheads="1"/>
          </p:cNvSpPr>
          <p:nvPr/>
        </p:nvSpPr>
        <p:spPr bwMode="gray">
          <a:xfrm>
            <a:off x="8447153" y="2581276"/>
            <a:ext cx="1584325" cy="2035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72000" rIns="54000" bIns="7200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buSzPct val="100000"/>
            </a:pPr>
            <a:r>
              <a:rPr lang="de-DE" altLang="en-US" sz="1200" b="1">
                <a:solidFill>
                  <a:srgbClr val="FFFFFF"/>
                </a:solidFill>
              </a:rPr>
              <a:t>Responsibility </a:t>
            </a:r>
            <a:br>
              <a:rPr lang="de-DE" altLang="en-US" sz="1200" b="1">
                <a:solidFill>
                  <a:srgbClr val="FFFFFF"/>
                </a:solidFill>
              </a:rPr>
            </a:br>
            <a:r>
              <a:rPr lang="de-DE" altLang="en-US" sz="1200" b="1">
                <a:solidFill>
                  <a:srgbClr val="FFFFFF"/>
                </a:solidFill>
              </a:rPr>
              <a:t>in banking operations: “Credible from the inside out”</a:t>
            </a:r>
            <a:br>
              <a:rPr lang="de-DE" altLang="en-US" sz="1200">
                <a:solidFill>
                  <a:srgbClr val="FFFFFF"/>
                </a:solidFill>
              </a:rPr>
            </a:br>
            <a:endParaRPr lang="de-DE" altLang="en-US" sz="1200">
              <a:solidFill>
                <a:srgbClr val="FFFFFF"/>
              </a:solidFill>
            </a:endParaRPr>
          </a:p>
        </p:txBody>
      </p:sp>
      <p:sp>
        <p:nvSpPr>
          <p:cNvPr id="59404" name="Textfeld 11"/>
          <p:cNvSpPr txBox="1">
            <a:spLocks noChangeArrowheads="1"/>
          </p:cNvSpPr>
          <p:nvPr/>
        </p:nvSpPr>
        <p:spPr bwMode="gray">
          <a:xfrm>
            <a:off x="5026090" y="2581276"/>
            <a:ext cx="1584325" cy="2035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72000" rIns="54000" bIns="7200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buSzPct val="100000"/>
            </a:pPr>
            <a:r>
              <a:rPr lang="de-DE" altLang="en-US" sz="1200" b="1">
                <a:solidFill>
                  <a:srgbClr val="FFFFFF"/>
                </a:solidFill>
              </a:rPr>
              <a:t>Responsibility </a:t>
            </a:r>
            <a:br>
              <a:rPr lang="de-DE" altLang="en-US" sz="1200" b="1">
                <a:solidFill>
                  <a:srgbClr val="FFFFFF"/>
                </a:solidFill>
              </a:rPr>
            </a:br>
            <a:r>
              <a:rPr lang="de-DE" altLang="en-US" sz="1200" b="1">
                <a:solidFill>
                  <a:srgbClr val="FFFFFF"/>
                </a:solidFill>
              </a:rPr>
              <a:t>in the core business: “In touch with the latest trends”</a:t>
            </a:r>
            <a:br>
              <a:rPr lang="de-DE" altLang="en-US" sz="1200">
                <a:solidFill>
                  <a:srgbClr val="FFFFFF"/>
                </a:solidFill>
              </a:rPr>
            </a:br>
            <a:br>
              <a:rPr lang="de-DE" altLang="en-US" sz="1200">
                <a:solidFill>
                  <a:srgbClr val="FFFFFF"/>
                </a:solidFill>
              </a:rPr>
            </a:br>
            <a:endParaRPr lang="de-DE" altLang="en-US" sz="1200">
              <a:solidFill>
                <a:srgbClr val="FFFFFF"/>
              </a:solidFill>
            </a:endParaRPr>
          </a:p>
        </p:txBody>
      </p:sp>
      <p:sp>
        <p:nvSpPr>
          <p:cNvPr id="59405" name="Textfeld 12"/>
          <p:cNvSpPr txBox="1">
            <a:spLocks noChangeArrowheads="1"/>
          </p:cNvSpPr>
          <p:nvPr/>
        </p:nvSpPr>
        <p:spPr bwMode="gray">
          <a:xfrm>
            <a:off x="6735828" y="2581276"/>
            <a:ext cx="1584325" cy="2035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72000" rIns="54000" bIns="7200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buSzPct val="100000"/>
            </a:pPr>
            <a:r>
              <a:rPr lang="de-DE" altLang="en-US" sz="1200" b="1">
                <a:solidFill>
                  <a:srgbClr val="FFFFFF"/>
                </a:solidFill>
              </a:rPr>
              <a:t>Responsibility </a:t>
            </a:r>
            <a:br>
              <a:rPr lang="de-DE" altLang="en-US" sz="1200" b="1">
                <a:solidFill>
                  <a:srgbClr val="FFFFFF"/>
                </a:solidFill>
              </a:rPr>
            </a:br>
            <a:r>
              <a:rPr lang="de-DE" altLang="en-US" sz="1200" b="1">
                <a:solidFill>
                  <a:srgbClr val="FFFFFF"/>
                </a:solidFill>
              </a:rPr>
              <a:t>as an employer: “Inspiring and integrating people”</a:t>
            </a:r>
            <a:br>
              <a:rPr lang="de-DE" altLang="en-US" sz="1200" b="1">
                <a:solidFill>
                  <a:srgbClr val="FFFFFF"/>
                </a:solidFill>
              </a:rPr>
            </a:br>
            <a:endParaRPr lang="de-DE" altLang="en-US" sz="1200" b="1">
              <a:solidFill>
                <a:srgbClr val="FFFFFF"/>
              </a:solidFill>
            </a:endParaRPr>
          </a:p>
        </p:txBody>
      </p:sp>
      <p:sp>
        <p:nvSpPr>
          <p:cNvPr id="59406" name="Textfeld 13"/>
          <p:cNvSpPr txBox="1">
            <a:spLocks noChangeArrowheads="1"/>
          </p:cNvSpPr>
          <p:nvPr/>
        </p:nvSpPr>
        <p:spPr bwMode="gray">
          <a:xfrm>
            <a:off x="3314765" y="2584451"/>
            <a:ext cx="1584325" cy="20367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72000" rIns="54000" bIns="7200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buSzPct val="100000"/>
            </a:pPr>
            <a:r>
              <a:rPr lang="de-DE" altLang="en-US" sz="1200" b="1">
                <a:solidFill>
                  <a:srgbClr val="FFFFFF"/>
                </a:solidFill>
              </a:rPr>
              <a:t>Management </a:t>
            </a:r>
            <a:br>
              <a:rPr lang="de-DE" altLang="en-US" sz="1200" b="1">
                <a:solidFill>
                  <a:srgbClr val="FFFFFF"/>
                </a:solidFill>
              </a:rPr>
            </a:br>
            <a:r>
              <a:rPr lang="de-DE" altLang="en-US" sz="1200" b="1">
                <a:solidFill>
                  <a:srgbClr val="FFFFFF"/>
                </a:solidFill>
              </a:rPr>
              <a:t>of sustainability: “Creating profits and values”</a:t>
            </a:r>
            <a:br>
              <a:rPr lang="de-DE" altLang="en-US" sz="1200">
                <a:solidFill>
                  <a:srgbClr val="FFFFFF"/>
                </a:solidFill>
              </a:rPr>
            </a:br>
            <a:endParaRPr lang="de-DE" altLang="en-US" sz="1200">
              <a:solidFill>
                <a:srgbClr val="FFFFFF"/>
              </a:solidFill>
            </a:endParaRPr>
          </a:p>
        </p:txBody>
      </p:sp>
      <p:sp>
        <p:nvSpPr>
          <p:cNvPr id="59407" name="Textfeld 14"/>
          <p:cNvSpPr txBox="1">
            <a:spLocks noChangeArrowheads="1"/>
          </p:cNvSpPr>
          <p:nvPr/>
        </p:nvSpPr>
        <p:spPr bwMode="gray">
          <a:xfrm>
            <a:off x="10156890" y="2581276"/>
            <a:ext cx="1584325" cy="2035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tIns="72000" rIns="54000" bIns="7200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buSzPct val="100000"/>
            </a:pPr>
            <a:r>
              <a:rPr lang="de-DE" altLang="en-US" sz="1200" b="1">
                <a:solidFill>
                  <a:srgbClr val="FFFFFF"/>
                </a:solidFill>
              </a:rPr>
              <a:t>Corporate social responsibility: </a:t>
            </a:r>
            <a:br>
              <a:rPr lang="de-DE" altLang="en-US" sz="1200" b="1">
                <a:solidFill>
                  <a:srgbClr val="FFFFFF"/>
                </a:solidFill>
              </a:rPr>
            </a:br>
            <a:r>
              <a:rPr lang="de-DE" altLang="en-US" sz="1200" b="1">
                <a:solidFill>
                  <a:srgbClr val="FFFFFF"/>
                </a:solidFill>
              </a:rPr>
              <a:t>“In the tradition of the cooperative”</a:t>
            </a:r>
            <a:br>
              <a:rPr lang="de-DE" altLang="en-US" sz="1200" b="1">
                <a:solidFill>
                  <a:srgbClr val="FFFFFF"/>
                </a:solidFill>
              </a:rPr>
            </a:br>
            <a:endParaRPr lang="de-DE" altLang="en-US" sz="1200" b="1">
              <a:solidFill>
                <a:srgbClr val="FFFFFF"/>
              </a:solidFill>
            </a:endParaRPr>
          </a:p>
        </p:txBody>
      </p:sp>
      <p:sp>
        <p:nvSpPr>
          <p:cNvPr id="59408" name="Rectangle 4"/>
          <p:cNvSpPr>
            <a:spLocks noChangeArrowheads="1"/>
          </p:cNvSpPr>
          <p:nvPr/>
        </p:nvSpPr>
        <p:spPr bwMode="gray">
          <a:xfrm>
            <a:off x="3323397" y="3897314"/>
            <a:ext cx="1584325"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0" rIns="54000" bIns="0"/>
          <a:lstStyle>
            <a:lvl1pPr marL="342900" indent="-342900">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marL="0" lvl="2" fontAlgn="base">
              <a:spcBef>
                <a:spcPts val="300"/>
              </a:spcBef>
              <a:spcAft>
                <a:spcPts val="300"/>
              </a:spcAft>
              <a:buSzPct val="100000"/>
            </a:pPr>
            <a:r>
              <a:rPr lang="de-DE" altLang="en-US" sz="1200">
                <a:solidFill>
                  <a:srgbClr val="FFFFFF"/>
                </a:solidFill>
              </a:rPr>
              <a:t>Responsibility along the added-value chain</a:t>
            </a:r>
          </a:p>
        </p:txBody>
      </p:sp>
      <p:sp>
        <p:nvSpPr>
          <p:cNvPr id="8" name="Rectangle 7"/>
          <p:cNvSpPr/>
          <p:nvPr/>
        </p:nvSpPr>
        <p:spPr bwMode="gray">
          <a:xfrm>
            <a:off x="8522608" y="2522539"/>
            <a:ext cx="420688" cy="60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algn="ctr" fontAlgn="base">
              <a:spcBef>
                <a:spcPct val="0"/>
              </a:spcBef>
              <a:spcAft>
                <a:spcPct val="0"/>
              </a:spcAft>
            </a:pPr>
            <a:endParaRPr lang="de-DE" altLang="de-DE" sz="2000">
              <a:solidFill>
                <a:srgbClr val="FFFFFF"/>
              </a:solidFill>
            </a:endParaRPr>
          </a:p>
        </p:txBody>
      </p:sp>
      <p:sp>
        <p:nvSpPr>
          <p:cNvPr id="59410" name="Rectangle 19"/>
          <p:cNvSpPr>
            <a:spLocks noChangeArrowheads="1"/>
          </p:cNvSpPr>
          <p:nvPr/>
        </p:nvSpPr>
        <p:spPr bwMode="gray">
          <a:xfrm>
            <a:off x="5034722" y="3897314"/>
            <a:ext cx="158591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0" rIns="54000" bIns="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buSzPct val="100000"/>
            </a:pPr>
            <a:r>
              <a:rPr lang="de-DE" altLang="en-US" sz="1200">
                <a:solidFill>
                  <a:srgbClr val="FFFFFF"/>
                </a:solidFill>
              </a:rPr>
              <a:t>Products and services for today and tomorrow</a:t>
            </a:r>
          </a:p>
        </p:txBody>
      </p:sp>
      <p:sp>
        <p:nvSpPr>
          <p:cNvPr id="59411" name="Rectangle 20"/>
          <p:cNvSpPr>
            <a:spLocks noChangeArrowheads="1"/>
          </p:cNvSpPr>
          <p:nvPr/>
        </p:nvSpPr>
        <p:spPr bwMode="gray">
          <a:xfrm>
            <a:off x="6744459" y="3897314"/>
            <a:ext cx="1585912"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0" rIns="54000" bIns="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buSzPct val="100000"/>
            </a:pPr>
            <a:r>
              <a:rPr lang="de-DE" altLang="en-US" sz="1200">
                <a:solidFill>
                  <a:srgbClr val="FFFFFF"/>
                </a:solidFill>
              </a:rPr>
              <a:t>Implemented</a:t>
            </a:r>
            <a:br>
              <a:rPr lang="de-DE" altLang="en-US" sz="1200">
                <a:solidFill>
                  <a:srgbClr val="FFFFFF"/>
                </a:solidFill>
              </a:rPr>
            </a:br>
            <a:r>
              <a:rPr lang="de-DE" altLang="en-US" sz="1200">
                <a:solidFill>
                  <a:srgbClr val="FFFFFF"/>
                </a:solidFill>
              </a:rPr>
              <a:t>diversity and equal opportunity</a:t>
            </a:r>
          </a:p>
        </p:txBody>
      </p:sp>
      <p:sp>
        <p:nvSpPr>
          <p:cNvPr id="59412" name="Rectangle 21"/>
          <p:cNvSpPr>
            <a:spLocks noChangeArrowheads="1"/>
          </p:cNvSpPr>
          <p:nvPr/>
        </p:nvSpPr>
        <p:spPr bwMode="gray">
          <a:xfrm>
            <a:off x="8455785" y="3897314"/>
            <a:ext cx="1584325"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0" rIns="36000" bIns="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buSzPct val="100000"/>
            </a:pPr>
            <a:r>
              <a:rPr lang="de-DE" altLang="en-US" sz="1200">
                <a:solidFill>
                  <a:srgbClr val="FFFFFF"/>
                </a:solidFill>
              </a:rPr>
              <a:t>Resource-conscious, future-capable banking group</a:t>
            </a:r>
          </a:p>
        </p:txBody>
      </p:sp>
      <p:sp>
        <p:nvSpPr>
          <p:cNvPr id="59413" name="Rectangle 22"/>
          <p:cNvSpPr>
            <a:spLocks noChangeArrowheads="1"/>
          </p:cNvSpPr>
          <p:nvPr/>
        </p:nvSpPr>
        <p:spPr bwMode="gray">
          <a:xfrm>
            <a:off x="10163934" y="3897314"/>
            <a:ext cx="1585912"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0" rIns="54000" bIns="0"/>
          <a:lstStyle>
            <a:lvl1pPr>
              <a:defRPr>
                <a:solidFill>
                  <a:schemeClr val="tx1"/>
                </a:solidFill>
                <a:latin typeface="Frutiger Next Com" panose="020B0503040204020203" pitchFamily="34" charset="0"/>
              </a:defRPr>
            </a:lvl1pPr>
            <a:lvl2pPr marL="742950" indent="-285750">
              <a:defRPr>
                <a:solidFill>
                  <a:schemeClr val="tx1"/>
                </a:solidFill>
                <a:latin typeface="Frutiger Next Com" panose="020B0503040204020203" pitchFamily="34" charset="0"/>
              </a:defRPr>
            </a:lvl2pPr>
            <a:lvl3pPr marL="1143000" indent="-228600">
              <a:defRPr>
                <a:solidFill>
                  <a:schemeClr val="tx1"/>
                </a:solidFill>
                <a:latin typeface="Frutiger Next Com" panose="020B0503040204020203" pitchFamily="34" charset="0"/>
              </a:defRPr>
            </a:lvl3pPr>
            <a:lvl4pPr marL="1600200" indent="-228600">
              <a:defRPr>
                <a:solidFill>
                  <a:schemeClr val="tx1"/>
                </a:solidFill>
                <a:latin typeface="Frutiger Next Com" panose="020B0503040204020203" pitchFamily="34" charset="0"/>
              </a:defRPr>
            </a:lvl4pPr>
            <a:lvl5pPr marL="2057400" indent="-228600">
              <a:defRPr>
                <a:solidFill>
                  <a:schemeClr val="tx1"/>
                </a:solidFill>
                <a:latin typeface="Frutiger Next Com" panose="020B0503040204020203" pitchFamily="34" charset="0"/>
              </a:defRPr>
            </a:lvl5pPr>
            <a:lvl6pPr marL="2514600" indent="-228600" eaLnBrk="0" fontAlgn="base" hangingPunct="0">
              <a:spcBef>
                <a:spcPct val="0"/>
              </a:spcBef>
              <a:spcAft>
                <a:spcPct val="0"/>
              </a:spcAft>
              <a:defRPr>
                <a:solidFill>
                  <a:schemeClr val="tx1"/>
                </a:solidFill>
                <a:latin typeface="Frutiger Next Com" panose="020B0503040204020203" pitchFamily="34" charset="0"/>
              </a:defRPr>
            </a:lvl6pPr>
            <a:lvl7pPr marL="2971800" indent="-228600" eaLnBrk="0" fontAlgn="base" hangingPunct="0">
              <a:spcBef>
                <a:spcPct val="0"/>
              </a:spcBef>
              <a:spcAft>
                <a:spcPct val="0"/>
              </a:spcAft>
              <a:defRPr>
                <a:solidFill>
                  <a:schemeClr val="tx1"/>
                </a:solidFill>
                <a:latin typeface="Frutiger Next Com" panose="020B0503040204020203" pitchFamily="34" charset="0"/>
              </a:defRPr>
            </a:lvl7pPr>
            <a:lvl8pPr marL="3429000" indent="-228600" eaLnBrk="0" fontAlgn="base" hangingPunct="0">
              <a:spcBef>
                <a:spcPct val="0"/>
              </a:spcBef>
              <a:spcAft>
                <a:spcPct val="0"/>
              </a:spcAft>
              <a:defRPr>
                <a:solidFill>
                  <a:schemeClr val="tx1"/>
                </a:solidFill>
                <a:latin typeface="Frutiger Next Com" panose="020B0503040204020203" pitchFamily="34" charset="0"/>
              </a:defRPr>
            </a:lvl8pPr>
            <a:lvl9pPr marL="3886200" indent="-228600" eaLnBrk="0" fontAlgn="base" hangingPunct="0">
              <a:spcBef>
                <a:spcPct val="0"/>
              </a:spcBef>
              <a:spcAft>
                <a:spcPct val="0"/>
              </a:spcAft>
              <a:defRPr>
                <a:solidFill>
                  <a:schemeClr val="tx1"/>
                </a:solidFill>
                <a:latin typeface="Frutiger Next Com" panose="020B0503040204020203" pitchFamily="34" charset="0"/>
              </a:defRPr>
            </a:lvl9pPr>
          </a:lstStyle>
          <a:p>
            <a:pPr fontAlgn="base">
              <a:spcBef>
                <a:spcPct val="0"/>
              </a:spcBef>
              <a:spcAft>
                <a:spcPct val="0"/>
              </a:spcAft>
              <a:buSzPct val="100000"/>
            </a:pPr>
            <a:r>
              <a:rPr lang="de-DE" altLang="en-US" sz="1200">
                <a:solidFill>
                  <a:srgbClr val="FFFFFF"/>
                </a:solidFill>
              </a:rPr>
              <a:t>Involved in and for Switzerland</a:t>
            </a:r>
          </a:p>
        </p:txBody>
      </p:sp>
    </p:spTree>
    <p:custDataLst>
      <p:tags r:id="rId1"/>
    </p:custDataLst>
    <p:extLst>
      <p:ext uri="{BB962C8B-B14F-4D97-AF65-F5344CB8AC3E}">
        <p14:creationId xmlns:p14="http://schemas.microsoft.com/office/powerpoint/2010/main" val="357916246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2145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sp>
        <p:nvSpPr>
          <p:cNvPr id="2" name="Title 1"/>
          <p:cNvSpPr>
            <a:spLocks noGrp="1"/>
          </p:cNvSpPr>
          <p:nvPr>
            <p:ph type="ctrTitle"/>
          </p:nvPr>
        </p:nvSpPr>
        <p:spPr/>
        <p:txBody>
          <a:bodyPr>
            <a:normAutofit/>
          </a:bodyPr>
          <a:lstStyle/>
          <a:p>
            <a:r>
              <a:rPr lang="it-CH" dirty="0" err="1">
                <a:solidFill>
                  <a:schemeClr val="bg1"/>
                </a:solidFill>
              </a:rPr>
              <a:t>Scenarios</a:t>
            </a:r>
            <a:endParaRPr lang="it-CH" sz="4000" dirty="0">
              <a:solidFill>
                <a:schemeClr val="bg1"/>
              </a:solidFill>
            </a:endParaRPr>
          </a:p>
        </p:txBody>
      </p:sp>
      <p:pic>
        <p:nvPicPr>
          <p:cNvPr id="1026" name="Picture 2" descr="http://hackzurich.com/sponsors/logo-raiffeis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5698" y="5598620"/>
            <a:ext cx="2680604" cy="418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3114" y="5469700"/>
            <a:ext cx="2083724" cy="653917"/>
          </a:xfrm>
          <a:prstGeom prst="rect">
            <a:avLst/>
          </a:prstGeom>
        </p:spPr>
      </p:pic>
      <p:pic>
        <p:nvPicPr>
          <p:cNvPr id="6" name="Picture 4" descr="http://hackzurich.com/hackathon_og_image_1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8727"/>
          <a:stretch/>
        </p:blipFill>
        <p:spPr bwMode="auto">
          <a:xfrm>
            <a:off x="0" y="0"/>
            <a:ext cx="1827251" cy="200464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2" descr="Image result for logo ti&amp;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5741" y="5449482"/>
            <a:ext cx="1288214" cy="6789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65520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in with face and/or voice</a:t>
            </a:r>
            <a:br>
              <a:rPr lang="en-US" dirty="0"/>
            </a:br>
            <a:r>
              <a:rPr lang="en-US" sz="2000" dirty="0"/>
              <a:t>A simple challenge – identify via face or voice: You may use Microsoft Cognitive Services</a:t>
            </a:r>
            <a:endParaRPr lang="de-CH" sz="3200" dirty="0"/>
          </a:p>
        </p:txBody>
      </p:sp>
      <p:pic>
        <p:nvPicPr>
          <p:cNvPr id="17" name="Grafik 8"/>
          <p:cNvPicPr>
            <a:picLocks noChangeAspect="1"/>
          </p:cNvPicPr>
          <p:nvPr/>
        </p:nvPicPr>
        <p:blipFill>
          <a:blip r:embed="rId3"/>
          <a:stretch>
            <a:fillRect/>
          </a:stretch>
        </p:blipFill>
        <p:spPr>
          <a:xfrm>
            <a:off x="1719262" y="2262928"/>
            <a:ext cx="3076575" cy="3409950"/>
          </a:xfrm>
          <a:prstGeom prst="rect">
            <a:avLst/>
          </a:prstGeom>
        </p:spPr>
      </p:pic>
      <p:pic>
        <p:nvPicPr>
          <p:cNvPr id="18" name="Grafik 9"/>
          <p:cNvPicPr>
            <a:picLocks noChangeAspect="1"/>
          </p:cNvPicPr>
          <p:nvPr/>
        </p:nvPicPr>
        <p:blipFill>
          <a:blip r:embed="rId4"/>
          <a:stretch>
            <a:fillRect/>
          </a:stretch>
        </p:blipFill>
        <p:spPr>
          <a:xfrm>
            <a:off x="6080781" y="2424853"/>
            <a:ext cx="2695971" cy="3495536"/>
          </a:xfrm>
          <a:prstGeom prst="rect">
            <a:avLst/>
          </a:prstGeom>
        </p:spPr>
      </p:pic>
      <p:sp>
        <p:nvSpPr>
          <p:cNvPr id="19" name="Pfeil nach rechts 10"/>
          <p:cNvSpPr/>
          <p:nvPr/>
        </p:nvSpPr>
        <p:spPr>
          <a:xfrm>
            <a:off x="4392215" y="3061228"/>
            <a:ext cx="1285875" cy="49530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0" name="Textfeld 11"/>
          <p:cNvSpPr txBox="1"/>
          <p:nvPr/>
        </p:nvSpPr>
        <p:spPr>
          <a:xfrm>
            <a:off x="4360067" y="3440428"/>
            <a:ext cx="914400" cy="914400"/>
          </a:xfrm>
          <a:prstGeom prst="rect">
            <a:avLst/>
          </a:prstGeom>
        </p:spPr>
        <p:txBody>
          <a:bodyPr vert="horz" wrap="none" lIns="91440" tIns="45720" rIns="91440" bIns="45720" rtlCol="0" anchor="ctr">
            <a:normAutofit/>
          </a:bodyPr>
          <a:lstStyle/>
          <a:p>
            <a:pPr algn="l"/>
            <a:r>
              <a:rPr lang="de-CH" spc="100" dirty="0">
                <a:solidFill>
                  <a:srgbClr val="000000"/>
                </a:solidFill>
                <a:latin typeface="Arial" panose="020B0604020202020204" pitchFamily="34" charset="0"/>
                <a:ea typeface="Roboto Black" pitchFamily="2" charset="0"/>
                <a:cs typeface="Arial" panose="020B0604020202020204" pitchFamily="34" charset="0"/>
              </a:rPr>
              <a:t>«I am Bob»</a:t>
            </a:r>
          </a:p>
        </p:txBody>
      </p:sp>
      <p:sp>
        <p:nvSpPr>
          <p:cNvPr id="21" name="Pfeil nach rechts 12"/>
          <p:cNvSpPr/>
          <p:nvPr/>
        </p:nvSpPr>
        <p:spPr>
          <a:xfrm rot="10800000">
            <a:off x="4392215" y="4513635"/>
            <a:ext cx="1285875" cy="49530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2" name="Textfeld 13"/>
          <p:cNvSpPr txBox="1"/>
          <p:nvPr/>
        </p:nvSpPr>
        <p:spPr>
          <a:xfrm>
            <a:off x="3993551" y="4875843"/>
            <a:ext cx="914400" cy="914400"/>
          </a:xfrm>
          <a:prstGeom prst="rect">
            <a:avLst/>
          </a:prstGeom>
        </p:spPr>
        <p:txBody>
          <a:bodyPr vert="horz" wrap="none" lIns="91440" tIns="45720" rIns="91440" bIns="45720" rtlCol="0" anchor="ctr">
            <a:normAutofit/>
          </a:bodyPr>
          <a:lstStyle/>
          <a:p>
            <a:pPr algn="l"/>
            <a:r>
              <a:rPr lang="de-CH" spc="100" dirty="0">
                <a:solidFill>
                  <a:srgbClr val="000000"/>
                </a:solidFill>
                <a:latin typeface="Arial" panose="020B0604020202020204" pitchFamily="34" charset="0"/>
                <a:ea typeface="Roboto Black" pitchFamily="2" charset="0"/>
                <a:cs typeface="Arial" panose="020B0604020202020204" pitchFamily="34" charset="0"/>
              </a:rPr>
              <a:t>Yes, </a:t>
            </a:r>
            <a:r>
              <a:rPr lang="de-CH" spc="100" dirty="0" err="1">
                <a:solidFill>
                  <a:srgbClr val="000000"/>
                </a:solidFill>
                <a:latin typeface="Arial" panose="020B0604020202020204" pitchFamily="34" charset="0"/>
                <a:ea typeface="Roboto Black" pitchFamily="2" charset="0"/>
                <a:cs typeface="Arial" panose="020B0604020202020204" pitchFamily="34" charset="0"/>
              </a:rPr>
              <a:t>you</a:t>
            </a:r>
            <a:r>
              <a:rPr lang="de-CH" spc="100" dirty="0">
                <a:solidFill>
                  <a:srgbClr val="000000"/>
                </a:solidFill>
                <a:latin typeface="Arial" panose="020B0604020202020204" pitchFamily="34" charset="0"/>
                <a:ea typeface="Roboto Black" pitchFamily="2" charset="0"/>
                <a:cs typeface="Arial" panose="020B0604020202020204" pitchFamily="34" charset="0"/>
              </a:rPr>
              <a:t> </a:t>
            </a:r>
            <a:r>
              <a:rPr lang="de-CH" spc="100" dirty="0" err="1">
                <a:solidFill>
                  <a:srgbClr val="000000"/>
                </a:solidFill>
                <a:latin typeface="Arial" panose="020B0604020202020204" pitchFamily="34" charset="0"/>
                <a:ea typeface="Roboto Black" pitchFamily="2" charset="0"/>
                <a:cs typeface="Arial" panose="020B0604020202020204" pitchFamily="34" charset="0"/>
              </a:rPr>
              <a:t>are</a:t>
            </a:r>
            <a:r>
              <a:rPr lang="de-CH" spc="100" dirty="0">
                <a:solidFill>
                  <a:srgbClr val="000000"/>
                </a:solidFill>
                <a:latin typeface="Arial" panose="020B0604020202020204" pitchFamily="34" charset="0"/>
                <a:ea typeface="Roboto Black" pitchFamily="2" charset="0"/>
                <a:cs typeface="Arial" panose="020B0604020202020204" pitchFamily="34" charset="0"/>
              </a:rPr>
              <a:t>!</a:t>
            </a:r>
          </a:p>
        </p:txBody>
      </p:sp>
      <p:sp>
        <p:nvSpPr>
          <p:cNvPr id="23" name="Rechteck 3"/>
          <p:cNvSpPr/>
          <p:nvPr/>
        </p:nvSpPr>
        <p:spPr>
          <a:xfrm>
            <a:off x="6896100" y="3061228"/>
            <a:ext cx="790575" cy="169101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 name="Rechteck 14"/>
          <p:cNvSpPr/>
          <p:nvPr/>
        </p:nvSpPr>
        <p:spPr>
          <a:xfrm>
            <a:off x="7877175" y="3021361"/>
            <a:ext cx="154781" cy="169101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 name="Rechteck 15"/>
          <p:cNvSpPr/>
          <p:nvPr/>
        </p:nvSpPr>
        <p:spPr>
          <a:xfrm>
            <a:off x="7684391" y="2887723"/>
            <a:ext cx="190403" cy="20383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 name="Rechteck 16"/>
          <p:cNvSpPr/>
          <p:nvPr/>
        </p:nvSpPr>
        <p:spPr>
          <a:xfrm>
            <a:off x="8031418" y="2478660"/>
            <a:ext cx="702275" cy="30179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 name="Textfeld 17"/>
          <p:cNvSpPr txBox="1"/>
          <p:nvPr/>
        </p:nvSpPr>
        <p:spPr>
          <a:xfrm>
            <a:off x="8536275" y="2487274"/>
            <a:ext cx="2753048" cy="2582312"/>
          </a:xfrm>
          <a:prstGeom prst="rect">
            <a:avLst/>
          </a:prstGeom>
        </p:spPr>
        <p:txBody>
          <a:bodyPr vert="horz" wrap="square" lIns="91440" tIns="45720" rIns="91440" bIns="45720" rtlCol="0" anchor="t">
            <a:noAutofit/>
          </a:bodyPr>
          <a:lstStyle/>
          <a:p>
            <a:pPr algn="l"/>
            <a:r>
              <a:rPr lang="en-AU" sz="1400" b="1" spc="100" dirty="0">
                <a:solidFill>
                  <a:srgbClr val="000000"/>
                </a:solidFill>
                <a:latin typeface="+mj-lt"/>
                <a:ea typeface="Roboto Black" pitchFamily="2" charset="0"/>
                <a:cs typeface="Arial" panose="020B0604020202020204" pitchFamily="34" charset="0"/>
              </a:rPr>
              <a:t>Scenario</a:t>
            </a:r>
          </a:p>
          <a:p>
            <a:pPr algn="l"/>
            <a:endParaRPr lang="en-AU" sz="1400" spc="100" dirty="0">
              <a:solidFill>
                <a:srgbClr val="000000"/>
              </a:solidFill>
              <a:latin typeface="+mj-lt"/>
              <a:ea typeface="Roboto Black" pitchFamily="2" charset="0"/>
              <a:cs typeface="Arial" panose="020B0604020202020204" pitchFamily="34" charset="0"/>
            </a:endParaRPr>
          </a:p>
          <a:p>
            <a:pPr algn="l"/>
            <a:r>
              <a:rPr lang="en-AU" sz="1400" spc="100" dirty="0">
                <a:solidFill>
                  <a:srgbClr val="000000"/>
                </a:solidFill>
                <a:latin typeface="+mj-lt"/>
                <a:ea typeface="Roboto Black" pitchFamily="2" charset="0"/>
                <a:cs typeface="Arial" panose="020B0604020202020204" pitchFamily="34" charset="0"/>
              </a:rPr>
              <a:t>For buying or paying stuff in an app you often have to log in, that’s often cumbersome. You want to be identified simply by showing your face or using voice with your phone. </a:t>
            </a: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pic>
        <p:nvPicPr>
          <p:cNvPr id="28" name="Grafik 4"/>
          <p:cNvPicPr>
            <a:picLocks noChangeAspect="1"/>
          </p:cNvPicPr>
          <p:nvPr/>
        </p:nvPicPr>
        <p:blipFill rotWithShape="1">
          <a:blip r:embed="rId5"/>
          <a:srcRect l="6679" r="-1"/>
          <a:stretch/>
        </p:blipFill>
        <p:spPr>
          <a:xfrm flipH="1">
            <a:off x="6603250" y="2109917"/>
            <a:ext cx="261711" cy="410502"/>
          </a:xfrm>
          <a:prstGeom prst="rect">
            <a:avLst/>
          </a:prstGeom>
        </p:spPr>
      </p:pic>
      <p:pic>
        <p:nvPicPr>
          <p:cNvPr id="29" name="Grafik 18"/>
          <p:cNvPicPr>
            <a:picLocks noChangeAspect="1"/>
          </p:cNvPicPr>
          <p:nvPr/>
        </p:nvPicPr>
        <p:blipFill rotWithShape="1">
          <a:blip r:embed="rId6"/>
          <a:srcRect b="12877"/>
          <a:stretch/>
        </p:blipFill>
        <p:spPr>
          <a:xfrm flipH="1">
            <a:off x="7044596" y="2101679"/>
            <a:ext cx="418867" cy="416172"/>
          </a:xfrm>
          <a:prstGeom prst="rect">
            <a:avLst/>
          </a:prstGeom>
        </p:spPr>
      </p:pic>
    </p:spTree>
    <p:custDataLst>
      <p:tags r:id="rId1"/>
    </p:custDataLst>
    <p:extLst>
      <p:ext uri="{BB962C8B-B14F-4D97-AF65-F5344CB8AC3E}">
        <p14:creationId xmlns:p14="http://schemas.microsoft.com/office/powerpoint/2010/main" val="3576904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a:t>Shop </a:t>
            </a:r>
            <a:r>
              <a:rPr lang="de-CH" dirty="0" err="1"/>
              <a:t>with</a:t>
            </a:r>
            <a:r>
              <a:rPr lang="de-CH" dirty="0"/>
              <a:t> </a:t>
            </a:r>
            <a:r>
              <a:rPr lang="de-CH" dirty="0" err="1"/>
              <a:t>hands</a:t>
            </a:r>
            <a:r>
              <a:rPr lang="de-CH" dirty="0"/>
              <a:t> </a:t>
            </a:r>
            <a:r>
              <a:rPr lang="de-CH" dirty="0" err="1"/>
              <a:t>free</a:t>
            </a:r>
            <a:br>
              <a:rPr lang="de-CH" dirty="0"/>
            </a:br>
            <a:r>
              <a:rPr lang="en-US" sz="2200" dirty="0"/>
              <a:t>Talk, don’t click (or point). </a:t>
            </a:r>
            <a:endParaRPr lang="de-CH" dirty="0"/>
          </a:p>
        </p:txBody>
      </p:sp>
      <p:pic>
        <p:nvPicPr>
          <p:cNvPr id="4" name="Grafik 8"/>
          <p:cNvPicPr>
            <a:picLocks noChangeAspect="1"/>
          </p:cNvPicPr>
          <p:nvPr/>
        </p:nvPicPr>
        <p:blipFill>
          <a:blip r:embed="rId3"/>
          <a:stretch>
            <a:fillRect/>
          </a:stretch>
        </p:blipFill>
        <p:spPr>
          <a:xfrm>
            <a:off x="1813048" y="2213106"/>
            <a:ext cx="3076575" cy="3409950"/>
          </a:xfrm>
          <a:prstGeom prst="rect">
            <a:avLst/>
          </a:prstGeom>
        </p:spPr>
      </p:pic>
      <p:pic>
        <p:nvPicPr>
          <p:cNvPr id="5" name="Grafik 9"/>
          <p:cNvPicPr>
            <a:picLocks noChangeAspect="1"/>
          </p:cNvPicPr>
          <p:nvPr/>
        </p:nvPicPr>
        <p:blipFill>
          <a:blip r:embed="rId4"/>
          <a:stretch>
            <a:fillRect/>
          </a:stretch>
        </p:blipFill>
        <p:spPr>
          <a:xfrm>
            <a:off x="6034079" y="2606354"/>
            <a:ext cx="2117364" cy="2745327"/>
          </a:xfrm>
          <a:prstGeom prst="rect">
            <a:avLst/>
          </a:prstGeom>
        </p:spPr>
      </p:pic>
      <p:sp>
        <p:nvSpPr>
          <p:cNvPr id="6" name="Pfeil nach rechts 10"/>
          <p:cNvSpPr/>
          <p:nvPr/>
        </p:nvSpPr>
        <p:spPr>
          <a:xfrm>
            <a:off x="4493968" y="2606353"/>
            <a:ext cx="1285875" cy="49530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latin typeface="Arial" panose="020B0604020202020204" pitchFamily="34" charset="0"/>
              <a:cs typeface="Arial" panose="020B0604020202020204" pitchFamily="34" charset="0"/>
            </a:endParaRPr>
          </a:p>
        </p:txBody>
      </p:sp>
      <p:sp>
        <p:nvSpPr>
          <p:cNvPr id="7" name="Textfeld 11"/>
          <p:cNvSpPr txBox="1"/>
          <p:nvPr/>
        </p:nvSpPr>
        <p:spPr>
          <a:xfrm>
            <a:off x="4239172" y="2817908"/>
            <a:ext cx="1938889" cy="983488"/>
          </a:xfrm>
          <a:prstGeom prst="rect">
            <a:avLst/>
          </a:prstGeom>
        </p:spPr>
        <p:txBody>
          <a:bodyPr vert="horz" wrap="none" lIns="91440" tIns="45720" rIns="91440" bIns="45720" rtlCol="0" anchor="ctr">
            <a:normAutofit/>
          </a:bodyPr>
          <a:lstStyle/>
          <a:p>
            <a:pPr algn="l"/>
            <a:r>
              <a:rPr lang="de-CH" sz="1400" spc="100" dirty="0">
                <a:solidFill>
                  <a:srgbClr val="000000"/>
                </a:solidFill>
                <a:latin typeface="Arial" panose="020B0604020202020204" pitchFamily="34" charset="0"/>
                <a:ea typeface="Roboto Black" pitchFamily="2" charset="0"/>
                <a:cs typeface="Arial" panose="020B0604020202020204" pitchFamily="34" charset="0"/>
              </a:rPr>
              <a:t>«</a:t>
            </a:r>
            <a:r>
              <a:rPr lang="de-CH" sz="1400" spc="100" dirty="0" err="1">
                <a:solidFill>
                  <a:srgbClr val="000000"/>
                </a:solidFill>
                <a:latin typeface="Arial" panose="020B0604020202020204" pitchFamily="34" charset="0"/>
                <a:ea typeface="Roboto Black" pitchFamily="2" charset="0"/>
                <a:cs typeface="Arial" panose="020B0604020202020204" pitchFamily="34" charset="0"/>
              </a:rPr>
              <a:t>One</a:t>
            </a:r>
            <a:r>
              <a:rPr lang="de-CH" sz="1400" spc="100" dirty="0">
                <a:solidFill>
                  <a:srgbClr val="000000"/>
                </a:solidFill>
                <a:latin typeface="Arial" panose="020B0604020202020204" pitchFamily="34" charset="0"/>
                <a:ea typeface="Roboto Black" pitchFamily="2" charset="0"/>
                <a:cs typeface="Arial" panose="020B0604020202020204" pitchFamily="34" charset="0"/>
              </a:rPr>
              <a:t> </a:t>
            </a:r>
            <a:r>
              <a:rPr lang="de-CH" sz="1400" spc="100" dirty="0" err="1">
                <a:solidFill>
                  <a:srgbClr val="000000"/>
                </a:solidFill>
                <a:latin typeface="Arial" panose="020B0604020202020204" pitchFamily="34" charset="0"/>
                <a:ea typeface="Roboto Black" pitchFamily="2" charset="0"/>
                <a:cs typeface="Arial" panose="020B0604020202020204" pitchFamily="34" charset="0"/>
              </a:rPr>
              <a:t>Banana</a:t>
            </a:r>
            <a:r>
              <a:rPr lang="de-CH" sz="1400" spc="100" dirty="0">
                <a:solidFill>
                  <a:srgbClr val="000000"/>
                </a:solidFill>
                <a:latin typeface="Arial" panose="020B0604020202020204" pitchFamily="34" charset="0"/>
                <a:ea typeface="Roboto Black" pitchFamily="2" charset="0"/>
                <a:cs typeface="Arial" panose="020B0604020202020204" pitchFamily="34" charset="0"/>
              </a:rPr>
              <a:t>»</a:t>
            </a:r>
          </a:p>
        </p:txBody>
      </p:sp>
      <p:sp>
        <p:nvSpPr>
          <p:cNvPr id="8" name="Pfeil nach rechts 12"/>
          <p:cNvSpPr/>
          <p:nvPr/>
        </p:nvSpPr>
        <p:spPr>
          <a:xfrm rot="10800000">
            <a:off x="4385437" y="3629134"/>
            <a:ext cx="1285875" cy="49530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latin typeface="Arial" panose="020B0604020202020204" pitchFamily="34" charset="0"/>
              <a:cs typeface="Arial" panose="020B0604020202020204" pitchFamily="34" charset="0"/>
            </a:endParaRPr>
          </a:p>
        </p:txBody>
      </p:sp>
      <p:sp>
        <p:nvSpPr>
          <p:cNvPr id="9" name="Textfeld 13"/>
          <p:cNvSpPr txBox="1"/>
          <p:nvPr/>
        </p:nvSpPr>
        <p:spPr>
          <a:xfrm>
            <a:off x="4397604" y="4024418"/>
            <a:ext cx="914400" cy="914400"/>
          </a:xfrm>
          <a:prstGeom prst="rect">
            <a:avLst/>
          </a:prstGeom>
        </p:spPr>
        <p:txBody>
          <a:bodyPr vert="horz" wrap="none" lIns="91440" tIns="45720" rIns="91440" bIns="45720" rtlCol="0" anchor="ctr">
            <a:normAutofit/>
          </a:bodyPr>
          <a:lstStyle/>
          <a:p>
            <a:pPr algn="l"/>
            <a:r>
              <a:rPr lang="de-CH" spc="100" dirty="0">
                <a:solidFill>
                  <a:srgbClr val="000000"/>
                </a:solidFill>
                <a:latin typeface="Arial" panose="020B0604020202020204" pitchFamily="34" charset="0"/>
                <a:ea typeface="Roboto Black" pitchFamily="2" charset="0"/>
                <a:cs typeface="Arial" panose="020B0604020202020204" pitchFamily="34" charset="0"/>
              </a:rPr>
              <a:t>1 Swiss</a:t>
            </a:r>
          </a:p>
          <a:p>
            <a:pPr algn="l"/>
            <a:r>
              <a:rPr lang="de-CH" spc="100" dirty="0">
                <a:solidFill>
                  <a:srgbClr val="000000"/>
                </a:solidFill>
                <a:latin typeface="Arial" panose="020B0604020202020204" pitchFamily="34" charset="0"/>
                <a:ea typeface="Roboto Black" pitchFamily="2" charset="0"/>
                <a:cs typeface="Arial" panose="020B0604020202020204" pitchFamily="34" charset="0"/>
              </a:rPr>
              <a:t>Franc</a:t>
            </a:r>
          </a:p>
        </p:txBody>
      </p:sp>
      <p:sp>
        <p:nvSpPr>
          <p:cNvPr id="10" name="Pfeil nach rechts 14"/>
          <p:cNvSpPr/>
          <p:nvPr/>
        </p:nvSpPr>
        <p:spPr>
          <a:xfrm>
            <a:off x="4457877" y="4742684"/>
            <a:ext cx="1285875" cy="49530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latin typeface="Arial" panose="020B0604020202020204" pitchFamily="34" charset="0"/>
              <a:cs typeface="Arial" panose="020B0604020202020204" pitchFamily="34" charset="0"/>
            </a:endParaRPr>
          </a:p>
        </p:txBody>
      </p:sp>
      <p:sp>
        <p:nvSpPr>
          <p:cNvPr id="11" name="Textfeld 15"/>
          <p:cNvSpPr txBox="1"/>
          <p:nvPr/>
        </p:nvSpPr>
        <p:spPr>
          <a:xfrm>
            <a:off x="4613994" y="4931678"/>
            <a:ext cx="914400" cy="914400"/>
          </a:xfrm>
          <a:prstGeom prst="rect">
            <a:avLst/>
          </a:prstGeom>
        </p:spPr>
        <p:txBody>
          <a:bodyPr vert="horz" wrap="none" lIns="91440" tIns="45720" rIns="91440" bIns="45720" rtlCol="0" anchor="ctr">
            <a:normAutofit/>
          </a:bodyPr>
          <a:lstStyle/>
          <a:p>
            <a:r>
              <a:rPr lang="de-CH" spc="100" dirty="0">
                <a:solidFill>
                  <a:srgbClr val="000000"/>
                </a:solidFill>
                <a:latin typeface="Arial" panose="020B0604020202020204" pitchFamily="34" charset="0"/>
                <a:ea typeface="Roboto Black" pitchFamily="2" charset="0"/>
                <a:cs typeface="Arial" panose="020B0604020202020204" pitchFamily="34" charset="0"/>
              </a:rPr>
              <a:t>«OK!»</a:t>
            </a:r>
          </a:p>
        </p:txBody>
      </p:sp>
      <p:sp>
        <p:nvSpPr>
          <p:cNvPr id="12" name="Textfeld 16"/>
          <p:cNvSpPr txBox="1"/>
          <p:nvPr/>
        </p:nvSpPr>
        <p:spPr>
          <a:xfrm>
            <a:off x="8580789" y="2441152"/>
            <a:ext cx="2731980" cy="3051109"/>
          </a:xfrm>
          <a:prstGeom prst="rect">
            <a:avLst/>
          </a:prstGeom>
        </p:spPr>
        <p:txBody>
          <a:bodyPr vert="horz" wrap="square" lIns="91440" tIns="45720" rIns="91440" bIns="45720" rtlCol="0" anchor="t">
            <a:noAutofit/>
          </a:bodyPr>
          <a:lstStyle/>
          <a:p>
            <a:pPr algn="l"/>
            <a:r>
              <a:rPr lang="en-AU" sz="1400" b="1" spc="100" dirty="0">
                <a:solidFill>
                  <a:srgbClr val="000000"/>
                </a:solidFill>
                <a:latin typeface="+mj-lt"/>
                <a:ea typeface="Roboto Black" pitchFamily="2" charset="0"/>
                <a:cs typeface="Arial" panose="020B0604020202020204" pitchFamily="34" charset="0"/>
              </a:rPr>
              <a:t>Scenario</a:t>
            </a:r>
          </a:p>
          <a:p>
            <a:pPr algn="l"/>
            <a:endParaRPr lang="en-AU" sz="1400" spc="100" dirty="0">
              <a:solidFill>
                <a:srgbClr val="000000"/>
              </a:solidFill>
              <a:latin typeface="+mj-lt"/>
              <a:ea typeface="Roboto Black" pitchFamily="2" charset="0"/>
              <a:cs typeface="Arial" panose="020B0604020202020204" pitchFamily="34" charset="0"/>
            </a:endParaRPr>
          </a:p>
          <a:p>
            <a:pPr algn="l"/>
            <a:r>
              <a:rPr lang="en-AU" sz="1400" spc="100" dirty="0">
                <a:solidFill>
                  <a:srgbClr val="000000"/>
                </a:solidFill>
                <a:latin typeface="+mj-lt"/>
                <a:ea typeface="Roboto Black" pitchFamily="2" charset="0"/>
                <a:cs typeface="Arial" panose="020B0604020202020204" pitchFamily="34" charset="0"/>
              </a:rPr>
              <a:t>20 % of all search queries on Android in the US are coming from voice*. </a:t>
            </a:r>
          </a:p>
          <a:p>
            <a:pPr algn="l"/>
            <a:endParaRPr lang="en-AU" sz="1400" spc="100" dirty="0">
              <a:solidFill>
                <a:srgbClr val="000000"/>
              </a:solidFill>
              <a:latin typeface="+mj-lt"/>
              <a:ea typeface="Roboto Black" pitchFamily="2" charset="0"/>
              <a:cs typeface="Arial" panose="020B0604020202020204" pitchFamily="34" charset="0"/>
            </a:endParaRPr>
          </a:p>
          <a:p>
            <a:pPr algn="l"/>
            <a:r>
              <a:rPr lang="en-AU" sz="1400" spc="100" dirty="0">
                <a:solidFill>
                  <a:srgbClr val="000000"/>
                </a:solidFill>
                <a:latin typeface="+mj-lt"/>
                <a:ea typeface="Roboto Black" pitchFamily="2" charset="0"/>
                <a:cs typeface="Arial" panose="020B0604020202020204" pitchFamily="34" charset="0"/>
              </a:rPr>
              <a:t>Won’t take long, and then we are used to seeing people giving voice orders to their cell phones. </a:t>
            </a:r>
          </a:p>
          <a:p>
            <a:pPr algn="l"/>
            <a:endParaRPr lang="en-AU" sz="1400" spc="100" dirty="0">
              <a:solidFill>
                <a:srgbClr val="000000"/>
              </a:solidFill>
              <a:latin typeface="+mj-lt"/>
              <a:ea typeface="Roboto Black" pitchFamily="2" charset="0"/>
              <a:cs typeface="Arial" panose="020B0604020202020204" pitchFamily="34" charset="0"/>
            </a:endParaRPr>
          </a:p>
          <a:p>
            <a:pPr algn="l"/>
            <a:r>
              <a:rPr lang="en-AU" sz="1400" spc="100" dirty="0">
                <a:solidFill>
                  <a:srgbClr val="000000"/>
                </a:solidFill>
                <a:latin typeface="+mj-lt"/>
                <a:ea typeface="Roboto Black" pitchFamily="2" charset="0"/>
                <a:cs typeface="Arial" panose="020B0604020202020204" pitchFamily="34" charset="0"/>
              </a:rPr>
              <a:t>Figure out, how you would navigate, order and/or pay stuff in an future shopping application. </a:t>
            </a:r>
          </a:p>
          <a:p>
            <a:pPr algn="l"/>
            <a:endParaRPr lang="en-AU" sz="1400" spc="100" dirty="0">
              <a:solidFill>
                <a:srgbClr val="000000"/>
              </a:solidFill>
              <a:latin typeface="Arial" panose="020B0604020202020204" pitchFamily="34" charset="0"/>
              <a:ea typeface="Roboto Black" pitchFamily="2" charset="0"/>
              <a:cs typeface="Arial" panose="020B0604020202020204" pitchFamily="34" charset="0"/>
            </a:endParaRP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spTree>
    <p:custDataLst>
      <p:tags r:id="rId1"/>
    </p:custDataLst>
    <p:extLst>
      <p:ext uri="{BB962C8B-B14F-4D97-AF65-F5344CB8AC3E}">
        <p14:creationId xmlns:p14="http://schemas.microsoft.com/office/powerpoint/2010/main" val="4044396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Agenda</a:t>
            </a:r>
          </a:p>
        </p:txBody>
      </p:sp>
      <p:sp>
        <p:nvSpPr>
          <p:cNvPr id="3" name="Content Placeholder 2"/>
          <p:cNvSpPr>
            <a:spLocks noGrp="1"/>
          </p:cNvSpPr>
          <p:nvPr>
            <p:ph idx="1"/>
          </p:nvPr>
        </p:nvSpPr>
        <p:spPr/>
        <p:txBody>
          <a:bodyPr>
            <a:normAutofit/>
          </a:bodyPr>
          <a:lstStyle/>
          <a:p>
            <a:pPr marL="363538" indent="-363538">
              <a:buFont typeface="Wingdings" panose="05000000000000000000" pitchFamily="2" charset="2"/>
              <a:buChar char="§"/>
            </a:pPr>
            <a:r>
              <a:rPr lang="de-CH" sz="2800" dirty="0"/>
              <a:t>The </a:t>
            </a:r>
            <a:r>
              <a:rPr lang="de-CH" sz="2800" dirty="0" err="1"/>
              <a:t>challenge</a:t>
            </a:r>
            <a:endParaRPr lang="de-CH" sz="2800" dirty="0"/>
          </a:p>
          <a:p>
            <a:pPr marL="363538" indent="-363538">
              <a:buFont typeface="Wingdings" panose="05000000000000000000" pitchFamily="2" charset="2"/>
              <a:buChar char="§"/>
            </a:pPr>
            <a:r>
              <a:rPr lang="de-CH" sz="2800" dirty="0"/>
              <a:t>Companies</a:t>
            </a:r>
          </a:p>
          <a:p>
            <a:pPr marL="363538" indent="-363538">
              <a:buFont typeface="Wingdings" panose="05000000000000000000" pitchFamily="2" charset="2"/>
              <a:buChar char="§"/>
            </a:pPr>
            <a:r>
              <a:rPr lang="de-CH" sz="2800" dirty="0"/>
              <a:t>Scenarios</a:t>
            </a:r>
          </a:p>
          <a:p>
            <a:pPr marL="363538" indent="-363538">
              <a:buFont typeface="Wingdings" panose="05000000000000000000" pitchFamily="2" charset="2"/>
              <a:buChar char="§"/>
            </a:pPr>
            <a:r>
              <a:rPr lang="de-CH" sz="2800" dirty="0"/>
              <a:t>APIs </a:t>
            </a:r>
            <a:r>
              <a:rPr lang="de-CH" sz="2800" dirty="0" err="1"/>
              <a:t>and</a:t>
            </a:r>
            <a:r>
              <a:rPr lang="de-CH" sz="2800" dirty="0"/>
              <a:t> Data</a:t>
            </a:r>
          </a:p>
          <a:p>
            <a:pPr marL="363538" indent="-363538">
              <a:buFont typeface="Wingdings" panose="05000000000000000000" pitchFamily="2" charset="2"/>
              <a:buChar char="§"/>
            </a:pPr>
            <a:r>
              <a:rPr lang="de-CH" sz="2800" dirty="0"/>
              <a:t>Q&amp;A</a:t>
            </a:r>
          </a:p>
        </p:txBody>
      </p:sp>
    </p:spTree>
    <p:custDataLst>
      <p:tags r:id="rId1"/>
    </p:custDataLst>
    <p:extLst>
      <p:ext uri="{BB962C8B-B14F-4D97-AF65-F5344CB8AC3E}">
        <p14:creationId xmlns:p14="http://schemas.microsoft.com/office/powerpoint/2010/main" val="126910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err="1"/>
              <a:t>Delivery</a:t>
            </a:r>
            <a:r>
              <a:rPr lang="de-CH" dirty="0"/>
              <a:t> </a:t>
            </a:r>
            <a:r>
              <a:rPr lang="de-CH" dirty="0" err="1"/>
              <a:t>by</a:t>
            </a:r>
            <a:r>
              <a:rPr lang="de-CH" dirty="0"/>
              <a:t> </a:t>
            </a:r>
            <a:r>
              <a:rPr lang="de-CH" dirty="0" err="1"/>
              <a:t>bots</a:t>
            </a:r>
            <a:r>
              <a:rPr lang="de-CH" dirty="0"/>
              <a:t>, </a:t>
            </a:r>
            <a:r>
              <a:rPr lang="de-CH" dirty="0" err="1"/>
              <a:t>autonomous</a:t>
            </a:r>
            <a:r>
              <a:rPr lang="de-CH" dirty="0"/>
              <a:t> </a:t>
            </a:r>
            <a:r>
              <a:rPr lang="de-CH" dirty="0" err="1"/>
              <a:t>cars</a:t>
            </a:r>
            <a:br>
              <a:rPr lang="de-CH" dirty="0"/>
            </a:br>
            <a:r>
              <a:rPr lang="en-US" sz="2200" dirty="0"/>
              <a:t>When the shop comes to you. </a:t>
            </a:r>
            <a:endParaRPr lang="de-CH" dirty="0"/>
          </a:p>
        </p:txBody>
      </p:sp>
      <p:sp>
        <p:nvSpPr>
          <p:cNvPr id="12" name="Textfeld 16"/>
          <p:cNvSpPr txBox="1"/>
          <p:nvPr/>
        </p:nvSpPr>
        <p:spPr>
          <a:xfrm>
            <a:off x="8580789" y="2441152"/>
            <a:ext cx="2731980" cy="3051109"/>
          </a:xfrm>
          <a:prstGeom prst="rect">
            <a:avLst/>
          </a:prstGeom>
        </p:spPr>
        <p:txBody>
          <a:bodyPr vert="horz" wrap="square" lIns="91440" tIns="45720" rIns="91440" bIns="45720" rtlCol="0" anchor="t">
            <a:noAutofit/>
          </a:bodyPr>
          <a:lstStyle/>
          <a:p>
            <a:pPr algn="l"/>
            <a:r>
              <a:rPr lang="en-AU" sz="1400" b="1" spc="100" dirty="0">
                <a:solidFill>
                  <a:srgbClr val="000000"/>
                </a:solidFill>
                <a:latin typeface="+mj-lt"/>
                <a:ea typeface="Roboto Black" pitchFamily="2" charset="0"/>
                <a:cs typeface="Arial" panose="020B0604020202020204" pitchFamily="34" charset="0"/>
              </a:rPr>
              <a:t>Scenario</a:t>
            </a:r>
          </a:p>
          <a:p>
            <a:pPr algn="l"/>
            <a:endParaRPr lang="en-AU" sz="1400" spc="100" dirty="0">
              <a:solidFill>
                <a:srgbClr val="000000"/>
              </a:solidFill>
              <a:latin typeface="+mj-lt"/>
              <a:ea typeface="Roboto Black" pitchFamily="2" charset="0"/>
              <a:cs typeface="Arial" panose="020B0604020202020204" pitchFamily="34" charset="0"/>
            </a:endParaRPr>
          </a:p>
          <a:p>
            <a:r>
              <a:rPr lang="en-US" sz="1400" spc="100" dirty="0">
                <a:solidFill>
                  <a:srgbClr val="000000"/>
                </a:solidFill>
                <a:latin typeface="+mj-lt"/>
                <a:ea typeface="Roboto Black" pitchFamily="2" charset="0"/>
                <a:cs typeface="Arial" panose="020B0604020202020204" pitchFamily="34" charset="0"/>
              </a:rPr>
              <a:t>Amazon, DHL, Swiss Post and others are working on new delivery solutions. </a:t>
            </a:r>
          </a:p>
          <a:p>
            <a:endParaRPr lang="en-US" sz="1400" spc="100" dirty="0">
              <a:solidFill>
                <a:srgbClr val="000000"/>
              </a:solidFill>
              <a:latin typeface="+mj-lt"/>
              <a:ea typeface="Roboto Black" pitchFamily="2" charset="0"/>
              <a:cs typeface="Arial" panose="020B0604020202020204" pitchFamily="34" charset="0"/>
            </a:endParaRPr>
          </a:p>
          <a:p>
            <a:r>
              <a:rPr lang="en-US" sz="1400" spc="100" dirty="0">
                <a:solidFill>
                  <a:srgbClr val="000000"/>
                </a:solidFill>
                <a:latin typeface="+mj-lt"/>
                <a:ea typeface="Roboto Black" pitchFamily="2" charset="0"/>
                <a:cs typeface="Arial" panose="020B0604020202020204" pitchFamily="34" charset="0"/>
              </a:rPr>
              <a:t>Show that this is not rocket science. </a:t>
            </a:r>
          </a:p>
          <a:p>
            <a:endParaRPr lang="en-US" sz="1400" spc="100" dirty="0">
              <a:solidFill>
                <a:srgbClr val="000000"/>
              </a:solidFill>
              <a:latin typeface="+mj-lt"/>
              <a:ea typeface="Roboto Black" pitchFamily="2" charset="0"/>
              <a:cs typeface="Arial" panose="020B0604020202020204" pitchFamily="34" charset="0"/>
            </a:endParaRPr>
          </a:p>
          <a:p>
            <a:r>
              <a:rPr lang="en-US" sz="1400" spc="100" dirty="0">
                <a:solidFill>
                  <a:srgbClr val="000000"/>
                </a:solidFill>
                <a:latin typeface="+mj-lt"/>
                <a:ea typeface="Roboto Black" pitchFamily="2" charset="0"/>
                <a:cs typeface="Arial" panose="020B0604020202020204" pitchFamily="34" charset="0"/>
              </a:rPr>
              <a:t>Help us to create a crazy delivery solution  (robot, next level vending machine, autonomous delivery vehicle etc.)</a:t>
            </a:r>
          </a:p>
        </p:txBody>
      </p:sp>
      <p:pic>
        <p:nvPicPr>
          <p:cNvPr id="13" name="Grafik 12"/>
          <p:cNvPicPr>
            <a:picLocks noChangeAspect="1"/>
          </p:cNvPicPr>
          <p:nvPr/>
        </p:nvPicPr>
        <p:blipFill>
          <a:blip r:embed="rId3"/>
          <a:stretch>
            <a:fillRect/>
          </a:stretch>
        </p:blipFill>
        <p:spPr>
          <a:xfrm>
            <a:off x="1674302" y="2154369"/>
            <a:ext cx="1830739" cy="2373695"/>
          </a:xfrm>
          <a:prstGeom prst="rect">
            <a:avLst/>
          </a:prstGeom>
        </p:spPr>
      </p:pic>
      <p:sp>
        <p:nvSpPr>
          <p:cNvPr id="14" name="Pfeil nach rechts 13"/>
          <p:cNvSpPr/>
          <p:nvPr/>
        </p:nvSpPr>
        <p:spPr>
          <a:xfrm>
            <a:off x="4461039" y="2437900"/>
            <a:ext cx="1285875" cy="49530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 name="Textfeld 14"/>
          <p:cNvSpPr txBox="1"/>
          <p:nvPr/>
        </p:nvSpPr>
        <p:spPr>
          <a:xfrm>
            <a:off x="4544604" y="2532178"/>
            <a:ext cx="914400" cy="914400"/>
          </a:xfrm>
          <a:prstGeom prst="rect">
            <a:avLst/>
          </a:prstGeom>
        </p:spPr>
        <p:txBody>
          <a:bodyPr vert="horz" wrap="none" lIns="91440" tIns="45720" rIns="91440" bIns="45720" rtlCol="0" anchor="ctr">
            <a:normAutofit/>
          </a:bodyPr>
          <a:lstStyle/>
          <a:p>
            <a:pPr algn="l"/>
            <a:r>
              <a:rPr lang="de-CH" sz="1400" spc="100" dirty="0" err="1">
                <a:solidFill>
                  <a:srgbClr val="000000"/>
                </a:solidFill>
                <a:latin typeface="Roboto Black" pitchFamily="2" charset="0"/>
                <a:ea typeface="Roboto Black" pitchFamily="2" charset="0"/>
                <a:cs typeface="Roboto Thin"/>
              </a:rPr>
              <a:t>Banana</a:t>
            </a:r>
            <a:endParaRPr lang="de-CH" sz="1400" spc="100" dirty="0">
              <a:solidFill>
                <a:srgbClr val="000000"/>
              </a:solidFill>
              <a:latin typeface="Roboto Black" pitchFamily="2" charset="0"/>
              <a:ea typeface="Roboto Black" pitchFamily="2" charset="0"/>
              <a:cs typeface="Roboto Thin"/>
            </a:endParaRPr>
          </a:p>
        </p:txBody>
      </p:sp>
      <p:pic>
        <p:nvPicPr>
          <p:cNvPr id="16" name="Grafik 15"/>
          <p:cNvPicPr>
            <a:picLocks noChangeAspect="1"/>
          </p:cNvPicPr>
          <p:nvPr/>
        </p:nvPicPr>
        <p:blipFill>
          <a:blip r:embed="rId4"/>
          <a:stretch>
            <a:fillRect/>
          </a:stretch>
        </p:blipFill>
        <p:spPr>
          <a:xfrm>
            <a:off x="4780158" y="3470283"/>
            <a:ext cx="1667226" cy="688740"/>
          </a:xfrm>
          <a:prstGeom prst="rect">
            <a:avLst/>
          </a:prstGeom>
        </p:spPr>
      </p:pic>
      <p:pic>
        <p:nvPicPr>
          <p:cNvPr id="17" name="Grafik 16"/>
          <p:cNvPicPr>
            <a:picLocks noChangeAspect="1"/>
          </p:cNvPicPr>
          <p:nvPr/>
        </p:nvPicPr>
        <p:blipFill>
          <a:blip r:embed="rId5"/>
          <a:stretch>
            <a:fillRect/>
          </a:stretch>
        </p:blipFill>
        <p:spPr>
          <a:xfrm>
            <a:off x="5343171" y="3968339"/>
            <a:ext cx="336858" cy="307183"/>
          </a:xfrm>
          <a:prstGeom prst="rect">
            <a:avLst/>
          </a:prstGeom>
        </p:spPr>
      </p:pic>
      <p:pic>
        <p:nvPicPr>
          <p:cNvPr id="18" name="Picture 2" descr="https://image.freepik.com/free-icon/robot-design_318-6447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0866" y="4026656"/>
            <a:ext cx="1203887" cy="1203887"/>
          </a:xfrm>
          <a:prstGeom prst="rect">
            <a:avLst/>
          </a:prstGeom>
          <a:noFill/>
          <a:extLst>
            <a:ext uri="{909E8E84-426E-40DD-AFC4-6F175D3DCCD1}">
              <a14:hiddenFill xmlns:a14="http://schemas.microsoft.com/office/drawing/2010/main">
                <a:solidFill>
                  <a:srgbClr val="FFFFFF"/>
                </a:solidFill>
              </a14:hiddenFill>
            </a:ext>
          </a:extLst>
        </p:spPr>
      </p:pic>
      <p:pic>
        <p:nvPicPr>
          <p:cNvPr id="19" name="Grafik 18"/>
          <p:cNvPicPr>
            <a:picLocks noChangeAspect="1"/>
          </p:cNvPicPr>
          <p:nvPr/>
        </p:nvPicPr>
        <p:blipFill>
          <a:blip r:embed="rId5"/>
          <a:stretch>
            <a:fillRect/>
          </a:stretch>
        </p:blipFill>
        <p:spPr>
          <a:xfrm>
            <a:off x="6057710" y="4272470"/>
            <a:ext cx="293632" cy="267764"/>
          </a:xfrm>
          <a:prstGeom prst="rect">
            <a:avLst/>
          </a:prstGeom>
        </p:spPr>
      </p:pic>
      <p:pic>
        <p:nvPicPr>
          <p:cNvPr id="20" name="Grafik 19"/>
          <p:cNvPicPr>
            <a:picLocks noChangeAspect="1"/>
          </p:cNvPicPr>
          <p:nvPr/>
        </p:nvPicPr>
        <p:blipFill>
          <a:blip r:embed="rId5"/>
          <a:stretch>
            <a:fillRect/>
          </a:stretch>
        </p:blipFill>
        <p:spPr>
          <a:xfrm>
            <a:off x="6471757" y="2303065"/>
            <a:ext cx="1072987" cy="978464"/>
          </a:xfrm>
          <a:prstGeom prst="rect">
            <a:avLst/>
          </a:prstGeom>
        </p:spPr>
      </p:pic>
      <p:grpSp>
        <p:nvGrpSpPr>
          <p:cNvPr id="21" name="Gruppieren 20"/>
          <p:cNvGrpSpPr/>
          <p:nvPr/>
        </p:nvGrpSpPr>
        <p:grpSpPr>
          <a:xfrm>
            <a:off x="3698937" y="4093598"/>
            <a:ext cx="1571026" cy="1368957"/>
            <a:chOff x="426029" y="1442223"/>
            <a:chExt cx="3562350" cy="3590925"/>
          </a:xfrm>
        </p:grpSpPr>
        <p:pic>
          <p:nvPicPr>
            <p:cNvPr id="22" name="Grafik 21"/>
            <p:cNvPicPr>
              <a:picLocks noChangeAspect="1"/>
            </p:cNvPicPr>
            <p:nvPr/>
          </p:nvPicPr>
          <p:blipFill>
            <a:blip r:embed="rId7"/>
            <a:stretch>
              <a:fillRect/>
            </a:stretch>
          </p:blipFill>
          <p:spPr>
            <a:xfrm>
              <a:off x="426029" y="1442223"/>
              <a:ext cx="3562350" cy="3590925"/>
            </a:xfrm>
            <a:prstGeom prst="rect">
              <a:avLst/>
            </a:prstGeom>
          </p:spPr>
        </p:pic>
        <p:pic>
          <p:nvPicPr>
            <p:cNvPr id="23" name="Grafik 22"/>
            <p:cNvPicPr>
              <a:picLocks noChangeAspect="1"/>
            </p:cNvPicPr>
            <p:nvPr/>
          </p:nvPicPr>
          <p:blipFill>
            <a:blip r:embed="rId5"/>
            <a:stretch>
              <a:fillRect/>
            </a:stretch>
          </p:blipFill>
          <p:spPr>
            <a:xfrm flipH="1" flipV="1">
              <a:off x="2427781" y="3197593"/>
              <a:ext cx="391542" cy="357050"/>
            </a:xfrm>
            <a:prstGeom prst="rect">
              <a:avLst/>
            </a:prstGeom>
          </p:spPr>
        </p:pic>
      </p:grpSp>
    </p:spTree>
    <p:custDataLst>
      <p:tags r:id="rId1"/>
    </p:custDataLst>
    <p:extLst>
      <p:ext uri="{BB962C8B-B14F-4D97-AF65-F5344CB8AC3E}">
        <p14:creationId xmlns:p14="http://schemas.microsoft.com/office/powerpoint/2010/main" val="2070035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err="1"/>
              <a:t>To</a:t>
            </a:r>
            <a:r>
              <a:rPr lang="de-CH" dirty="0"/>
              <a:t> </a:t>
            </a:r>
            <a:r>
              <a:rPr lang="de-CH" dirty="0" err="1"/>
              <a:t>give</a:t>
            </a:r>
            <a:r>
              <a:rPr lang="de-CH" dirty="0"/>
              <a:t> </a:t>
            </a:r>
            <a:r>
              <a:rPr lang="de-CH" dirty="0" err="1"/>
              <a:t>you</a:t>
            </a:r>
            <a:r>
              <a:rPr lang="de-CH" dirty="0"/>
              <a:t> </a:t>
            </a:r>
            <a:r>
              <a:rPr lang="de-CH" dirty="0" err="1"/>
              <a:t>some</a:t>
            </a:r>
            <a:r>
              <a:rPr lang="de-CH" dirty="0"/>
              <a:t> </a:t>
            </a:r>
            <a:r>
              <a:rPr lang="de-CH" dirty="0" err="1"/>
              <a:t>inspiration</a:t>
            </a:r>
            <a:br>
              <a:rPr lang="de-CH" dirty="0"/>
            </a:br>
            <a:r>
              <a:rPr lang="en-US" sz="2200" dirty="0"/>
              <a:t>Create the next level vending machine. </a:t>
            </a:r>
            <a:endParaRPr lang="de-CH" dirty="0"/>
          </a:p>
        </p:txBody>
      </p:sp>
      <p:sp>
        <p:nvSpPr>
          <p:cNvPr id="12" name="Textfeld 16"/>
          <p:cNvSpPr txBox="1"/>
          <p:nvPr/>
        </p:nvSpPr>
        <p:spPr>
          <a:xfrm>
            <a:off x="8580789" y="1749174"/>
            <a:ext cx="2731980" cy="3051109"/>
          </a:xfrm>
          <a:prstGeom prst="rect">
            <a:avLst/>
          </a:prstGeom>
        </p:spPr>
        <p:txBody>
          <a:bodyPr vert="horz" wrap="square" lIns="91440" tIns="45720" rIns="91440" bIns="45720" rtlCol="0" anchor="t">
            <a:noAutofit/>
          </a:bodyPr>
          <a:lstStyle/>
          <a:p>
            <a:pPr algn="l"/>
            <a:r>
              <a:rPr lang="en-AU" sz="1400" b="1" spc="100" dirty="0">
                <a:solidFill>
                  <a:srgbClr val="000000"/>
                </a:solidFill>
                <a:latin typeface="+mj-lt"/>
                <a:ea typeface="Roboto Black" pitchFamily="2" charset="0"/>
                <a:cs typeface="Arial" panose="020B0604020202020204" pitchFamily="34" charset="0"/>
              </a:rPr>
              <a:t>Scenario</a:t>
            </a:r>
          </a:p>
          <a:p>
            <a:r>
              <a:rPr lang="en-US" sz="1400" spc="100" dirty="0">
                <a:solidFill>
                  <a:srgbClr val="000000"/>
                </a:solidFill>
                <a:latin typeface="+mj-lt"/>
                <a:ea typeface="Roboto Black" pitchFamily="2" charset="0"/>
                <a:cs typeface="Arial" panose="020B0604020202020204" pitchFamily="34" charset="0"/>
              </a:rPr>
              <a:t>Use emote beacons to the get recognized by the vending machine.</a:t>
            </a:r>
          </a:p>
          <a:p>
            <a:endParaRPr lang="en-US" sz="1400" spc="100" dirty="0">
              <a:solidFill>
                <a:srgbClr val="000000"/>
              </a:solidFill>
              <a:latin typeface="+mj-lt"/>
              <a:ea typeface="Roboto Black" pitchFamily="2" charset="0"/>
              <a:cs typeface="Arial" panose="020B0604020202020204" pitchFamily="34" charset="0"/>
            </a:endParaRPr>
          </a:p>
          <a:p>
            <a:r>
              <a:rPr lang="en-US" sz="1400" spc="100" dirty="0">
                <a:solidFill>
                  <a:srgbClr val="000000"/>
                </a:solidFill>
                <a:latin typeface="+mj-lt"/>
                <a:ea typeface="Roboto Black" pitchFamily="2" charset="0"/>
                <a:cs typeface="Arial" panose="020B0604020202020204" pitchFamily="34" charset="0"/>
              </a:rPr>
              <a:t>Use Bing Speech API to order something and pay your goods</a:t>
            </a:r>
          </a:p>
          <a:p>
            <a:endParaRPr lang="en-US" sz="1400" spc="100" dirty="0">
              <a:solidFill>
                <a:srgbClr val="000000"/>
              </a:solidFill>
              <a:latin typeface="+mj-lt"/>
              <a:ea typeface="Roboto Black" pitchFamily="2" charset="0"/>
              <a:cs typeface="Arial" panose="020B0604020202020204" pitchFamily="34" charset="0"/>
            </a:endParaRPr>
          </a:p>
          <a:p>
            <a:r>
              <a:rPr lang="en-US" sz="1400" spc="100" dirty="0">
                <a:solidFill>
                  <a:srgbClr val="000000"/>
                </a:solidFill>
                <a:latin typeface="+mj-lt"/>
                <a:ea typeface="Roboto Black" pitchFamily="2" charset="0"/>
                <a:cs typeface="Arial" panose="020B0604020202020204" pitchFamily="34" charset="0"/>
              </a:rPr>
              <a:t>Use the </a:t>
            </a:r>
            <a:r>
              <a:rPr lang="en-US" sz="1400" spc="100" dirty="0" err="1">
                <a:solidFill>
                  <a:srgbClr val="000000"/>
                </a:solidFill>
                <a:latin typeface="+mj-lt"/>
                <a:ea typeface="Roboto Black" pitchFamily="2" charset="0"/>
                <a:cs typeface="Arial" panose="020B0604020202020204" pitchFamily="34" charset="0"/>
              </a:rPr>
              <a:t>Aduno</a:t>
            </a:r>
            <a:r>
              <a:rPr lang="en-US" sz="1400" spc="100" dirty="0">
                <a:solidFill>
                  <a:srgbClr val="000000"/>
                </a:solidFill>
                <a:latin typeface="+mj-lt"/>
                <a:ea typeface="Roboto Black" pitchFamily="2" charset="0"/>
                <a:cs typeface="Arial" panose="020B0604020202020204" pitchFamily="34" charset="0"/>
              </a:rPr>
              <a:t> payment interface to do a transaction</a:t>
            </a:r>
          </a:p>
          <a:p>
            <a:endParaRPr lang="en-US" sz="1400" spc="100" dirty="0">
              <a:solidFill>
                <a:srgbClr val="000000"/>
              </a:solidFill>
              <a:latin typeface="+mj-lt"/>
              <a:ea typeface="Roboto Black" pitchFamily="2" charset="0"/>
              <a:cs typeface="Arial" panose="020B0604020202020204" pitchFamily="34" charset="0"/>
            </a:endParaRPr>
          </a:p>
          <a:p>
            <a:r>
              <a:rPr lang="en-US" sz="1400" spc="100" dirty="0">
                <a:solidFill>
                  <a:srgbClr val="000000"/>
                </a:solidFill>
                <a:latin typeface="+mj-lt"/>
                <a:ea typeface="Roboto Black" pitchFamily="2" charset="0"/>
                <a:cs typeface="Arial" panose="020B0604020202020204" pitchFamily="34" charset="0"/>
              </a:rPr>
              <a:t>We provide you with scissors, </a:t>
            </a:r>
            <a:r>
              <a:rPr lang="en-US" sz="1400" spc="100" dirty="0" err="1">
                <a:solidFill>
                  <a:srgbClr val="000000"/>
                </a:solidFill>
                <a:latin typeface="+mj-lt"/>
                <a:ea typeface="Roboto Black" pitchFamily="2" charset="0"/>
                <a:cs typeface="Arial" panose="020B0604020202020204" pitchFamily="34" charset="0"/>
              </a:rPr>
              <a:t>cardbox</a:t>
            </a:r>
            <a:r>
              <a:rPr lang="en-US" sz="1400" spc="100" dirty="0">
                <a:solidFill>
                  <a:srgbClr val="000000"/>
                </a:solidFill>
                <a:latin typeface="+mj-lt"/>
                <a:ea typeface="Roboto Black" pitchFamily="2" charset="0"/>
                <a:cs typeface="Arial" panose="020B0604020202020204" pitchFamily="34" charset="0"/>
              </a:rPr>
              <a:t>, duct tape, Arduino kit, </a:t>
            </a:r>
            <a:r>
              <a:rPr lang="en-US" sz="1400" spc="100" dirty="0" err="1">
                <a:solidFill>
                  <a:srgbClr val="000000"/>
                </a:solidFill>
                <a:latin typeface="+mj-lt"/>
                <a:ea typeface="Roboto Black" pitchFamily="2" charset="0"/>
                <a:cs typeface="Arial" panose="020B0604020202020204" pitchFamily="34" charset="0"/>
              </a:rPr>
              <a:t>estimote</a:t>
            </a:r>
            <a:r>
              <a:rPr lang="en-US" sz="1400" spc="100" dirty="0">
                <a:solidFill>
                  <a:srgbClr val="000000"/>
                </a:solidFill>
                <a:latin typeface="+mj-lt"/>
                <a:ea typeface="Roboto Black" pitchFamily="2" charset="0"/>
                <a:cs typeface="Arial" panose="020B0604020202020204" pitchFamily="34" charset="0"/>
              </a:rPr>
              <a:t> beacons to create the next level vending machine!</a:t>
            </a:r>
          </a:p>
          <a:p>
            <a:endParaRPr lang="en-US" sz="1400" spc="100" dirty="0">
              <a:solidFill>
                <a:srgbClr val="000000"/>
              </a:solidFill>
              <a:latin typeface="+mj-lt"/>
              <a:ea typeface="Roboto Black" pitchFamily="2" charset="0"/>
              <a:cs typeface="Arial" panose="020B0604020202020204" pitchFamily="34" charset="0"/>
            </a:endParaRPr>
          </a:p>
          <a:p>
            <a:r>
              <a:rPr lang="en-US" sz="1400" spc="100" dirty="0">
                <a:solidFill>
                  <a:srgbClr val="000000"/>
                </a:solidFill>
                <a:latin typeface="+mj-lt"/>
                <a:ea typeface="Roboto Black" pitchFamily="2" charset="0"/>
                <a:cs typeface="Arial" panose="020B0604020202020204" pitchFamily="34" charset="0"/>
              </a:rPr>
              <a:t>Or bring something of your own to impress the future!</a:t>
            </a:r>
          </a:p>
          <a:p>
            <a:pPr algn="l"/>
            <a:endParaRPr lang="en-AU" sz="1400" spc="100" dirty="0">
              <a:solidFill>
                <a:srgbClr val="000000"/>
              </a:solidFill>
              <a:latin typeface="Arial" panose="020B0604020202020204" pitchFamily="34" charset="0"/>
              <a:ea typeface="Roboto Black" pitchFamily="2" charset="0"/>
              <a:cs typeface="Arial" panose="020B0604020202020204" pitchFamily="34" charset="0"/>
            </a:endParaRPr>
          </a:p>
        </p:txBody>
      </p:sp>
      <p:sp>
        <p:nvSpPr>
          <p:cNvPr id="24" name="Pfeil nach rechts 23"/>
          <p:cNvSpPr/>
          <p:nvPr/>
        </p:nvSpPr>
        <p:spPr>
          <a:xfrm rot="10800000">
            <a:off x="4586675" y="3567006"/>
            <a:ext cx="1190105" cy="13454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 name="Textfeld 24"/>
          <p:cNvSpPr txBox="1"/>
          <p:nvPr/>
        </p:nvSpPr>
        <p:spPr>
          <a:xfrm>
            <a:off x="2629967" y="2897203"/>
            <a:ext cx="914400" cy="914400"/>
          </a:xfrm>
          <a:prstGeom prst="rect">
            <a:avLst/>
          </a:prstGeom>
        </p:spPr>
        <p:txBody>
          <a:bodyPr vert="horz" wrap="none" lIns="91440" tIns="45720" rIns="91440" bIns="45720" rtlCol="0" anchor="ctr">
            <a:normAutofit/>
          </a:bodyPr>
          <a:lstStyle/>
          <a:p>
            <a:r>
              <a:rPr lang="de-CH" sz="1400" spc="100" dirty="0">
                <a:solidFill>
                  <a:srgbClr val="000000"/>
                </a:solidFill>
                <a:latin typeface="Arial" panose="020B0604020202020204" pitchFamily="34" charset="0"/>
                <a:ea typeface="Roboto Black" pitchFamily="2" charset="0"/>
                <a:cs typeface="Arial" panose="020B0604020202020204" pitchFamily="34" charset="0"/>
              </a:rPr>
              <a:t>«</a:t>
            </a:r>
            <a:r>
              <a:rPr lang="de-CH" sz="1400" spc="100" dirty="0" err="1">
                <a:solidFill>
                  <a:srgbClr val="000000"/>
                </a:solidFill>
                <a:latin typeface="Roboto Black" pitchFamily="2" charset="0"/>
                <a:ea typeface="Roboto Black" pitchFamily="2" charset="0"/>
                <a:cs typeface="Roboto Thin"/>
              </a:rPr>
              <a:t>Banana</a:t>
            </a:r>
            <a:r>
              <a:rPr lang="de-CH" sz="1400" spc="100" dirty="0">
                <a:solidFill>
                  <a:srgbClr val="000000"/>
                </a:solidFill>
                <a:latin typeface="Roboto Black" pitchFamily="2" charset="0"/>
                <a:ea typeface="Roboto Black" pitchFamily="2" charset="0"/>
                <a:cs typeface="Roboto Thin"/>
              </a:rPr>
              <a:t>»</a:t>
            </a:r>
          </a:p>
        </p:txBody>
      </p:sp>
      <p:pic>
        <p:nvPicPr>
          <p:cNvPr id="26" name="Grafik 25"/>
          <p:cNvPicPr>
            <a:picLocks noChangeAspect="1"/>
          </p:cNvPicPr>
          <p:nvPr/>
        </p:nvPicPr>
        <p:blipFill>
          <a:blip r:embed="rId3"/>
          <a:stretch>
            <a:fillRect/>
          </a:stretch>
        </p:blipFill>
        <p:spPr>
          <a:xfrm>
            <a:off x="6170385" y="3366943"/>
            <a:ext cx="796591" cy="726416"/>
          </a:xfrm>
          <a:prstGeom prst="rect">
            <a:avLst/>
          </a:prstGeom>
        </p:spPr>
      </p:pic>
      <p:pic>
        <p:nvPicPr>
          <p:cNvPr id="27" name="Grafik 26"/>
          <p:cNvPicPr>
            <a:picLocks noChangeAspect="1"/>
          </p:cNvPicPr>
          <p:nvPr/>
        </p:nvPicPr>
        <p:blipFill rotWithShape="1">
          <a:blip r:embed="rId4"/>
          <a:srcRect l="13012" t="2874"/>
          <a:stretch/>
        </p:blipFill>
        <p:spPr>
          <a:xfrm>
            <a:off x="6275255" y="2451103"/>
            <a:ext cx="701081" cy="722034"/>
          </a:xfrm>
          <a:prstGeom prst="rect">
            <a:avLst/>
          </a:prstGeom>
        </p:spPr>
      </p:pic>
      <p:sp>
        <p:nvSpPr>
          <p:cNvPr id="28" name="Rechteck 27"/>
          <p:cNvSpPr/>
          <p:nvPr/>
        </p:nvSpPr>
        <p:spPr>
          <a:xfrm>
            <a:off x="5992775" y="2301878"/>
            <a:ext cx="1216170" cy="1904365"/>
          </a:xfrm>
          <a:prstGeom prst="rect">
            <a:avLst/>
          </a:prstGeom>
          <a:no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29" name="Gerader Verbinder 28"/>
          <p:cNvCxnSpPr>
            <a:stCxn id="28" idx="1"/>
            <a:endCxn id="28" idx="3"/>
          </p:cNvCxnSpPr>
          <p:nvPr/>
        </p:nvCxnSpPr>
        <p:spPr>
          <a:xfrm>
            <a:off x="5992775" y="3254060"/>
            <a:ext cx="1216170" cy="0"/>
          </a:xfrm>
          <a:prstGeom prst="line">
            <a:avLst/>
          </a:prstGeom>
          <a:ln w="412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0" name="Grafik 29"/>
          <p:cNvPicPr>
            <a:picLocks noChangeAspect="1"/>
          </p:cNvPicPr>
          <p:nvPr/>
        </p:nvPicPr>
        <p:blipFill rotWithShape="1">
          <a:blip r:embed="rId5"/>
          <a:srcRect t="4474" b="-1"/>
          <a:stretch/>
        </p:blipFill>
        <p:spPr>
          <a:xfrm>
            <a:off x="6085208" y="2326485"/>
            <a:ext cx="244494" cy="224025"/>
          </a:xfrm>
          <a:prstGeom prst="rect">
            <a:avLst/>
          </a:prstGeom>
          <a:solidFill>
            <a:schemeClr val="bg1"/>
          </a:solidFill>
          <a:effectLst>
            <a:outerShdw blurRad="50800" dist="50800" dir="5400000" algn="ctr" rotWithShape="0">
              <a:schemeClr val="bg1"/>
            </a:outerShdw>
          </a:effectLst>
        </p:spPr>
      </p:pic>
      <p:sp>
        <p:nvSpPr>
          <p:cNvPr id="31" name="Textfeld 30"/>
          <p:cNvSpPr txBox="1"/>
          <p:nvPr/>
        </p:nvSpPr>
        <p:spPr>
          <a:xfrm>
            <a:off x="4345090" y="1936161"/>
            <a:ext cx="1486570" cy="819371"/>
          </a:xfrm>
          <a:prstGeom prst="rect">
            <a:avLst/>
          </a:prstGeom>
        </p:spPr>
        <p:txBody>
          <a:bodyPr vert="horz" wrap="square" lIns="91440" tIns="45720" rIns="91440" bIns="45720" rtlCol="0" anchor="t">
            <a:noAutofit/>
          </a:bodyPr>
          <a:lstStyle/>
          <a:p>
            <a:pPr algn="l"/>
            <a:r>
              <a:rPr lang="en-AU" sz="1000" b="1" spc="100" dirty="0" err="1">
                <a:solidFill>
                  <a:srgbClr val="000000"/>
                </a:solidFill>
                <a:latin typeface="Arial" panose="020B0604020202020204" pitchFamily="34" charset="0"/>
                <a:ea typeface="Roboto Black" pitchFamily="2" charset="0"/>
                <a:cs typeface="Arial" panose="020B0604020202020204" pitchFamily="34" charset="0"/>
              </a:rPr>
              <a:t>Estimote</a:t>
            </a:r>
            <a:r>
              <a:rPr lang="en-AU" sz="1000" b="1" spc="100" dirty="0">
                <a:solidFill>
                  <a:srgbClr val="000000"/>
                </a:solidFill>
                <a:latin typeface="Arial" panose="020B0604020202020204" pitchFamily="34" charset="0"/>
                <a:ea typeface="Roboto Black" pitchFamily="2" charset="0"/>
                <a:cs typeface="Arial" panose="020B0604020202020204" pitchFamily="34" charset="0"/>
              </a:rPr>
              <a:t> Beacons</a:t>
            </a:r>
          </a:p>
          <a:p>
            <a:pPr algn="l"/>
            <a:r>
              <a:rPr lang="en-AU" sz="1000" spc="100" dirty="0">
                <a:solidFill>
                  <a:srgbClr val="000000"/>
                </a:solidFill>
                <a:latin typeface="Arial" panose="020B0604020202020204" pitchFamily="34" charset="0"/>
                <a:ea typeface="Roboto Black" pitchFamily="2" charset="0"/>
                <a:cs typeface="Arial" panose="020B0604020202020204" pitchFamily="34" charset="0"/>
              </a:rPr>
              <a:t>Localisation by Bluetooth Beacons</a:t>
            </a:r>
          </a:p>
          <a:p>
            <a:pPr algn="l"/>
            <a:endParaRPr lang="en-AU" sz="1000" spc="100" dirty="0">
              <a:solidFill>
                <a:srgbClr val="000000"/>
              </a:solidFill>
              <a:latin typeface="Arial" panose="020B0604020202020204" pitchFamily="34" charset="0"/>
              <a:ea typeface="Roboto Black" pitchFamily="2" charset="0"/>
              <a:cs typeface="Arial" panose="020B0604020202020204" pitchFamily="34" charset="0"/>
            </a:endParaRPr>
          </a:p>
          <a:p>
            <a:pPr algn="l"/>
            <a:endParaRPr lang="en-AU" sz="10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pic>
        <p:nvPicPr>
          <p:cNvPr id="32" name="Grafik 31"/>
          <p:cNvPicPr>
            <a:picLocks noChangeAspect="1"/>
          </p:cNvPicPr>
          <p:nvPr/>
        </p:nvPicPr>
        <p:blipFill>
          <a:blip r:embed="rId6"/>
          <a:stretch>
            <a:fillRect/>
          </a:stretch>
        </p:blipFill>
        <p:spPr>
          <a:xfrm>
            <a:off x="3798916" y="2999726"/>
            <a:ext cx="714489" cy="926391"/>
          </a:xfrm>
          <a:prstGeom prst="rect">
            <a:avLst/>
          </a:prstGeom>
        </p:spPr>
      </p:pic>
      <p:pic>
        <p:nvPicPr>
          <p:cNvPr id="33" name="Grafik 32"/>
          <p:cNvPicPr>
            <a:picLocks noChangeAspect="1"/>
          </p:cNvPicPr>
          <p:nvPr/>
        </p:nvPicPr>
        <p:blipFill>
          <a:blip r:embed="rId7"/>
          <a:stretch>
            <a:fillRect/>
          </a:stretch>
        </p:blipFill>
        <p:spPr>
          <a:xfrm>
            <a:off x="1443194" y="2660273"/>
            <a:ext cx="1275166" cy="1413341"/>
          </a:xfrm>
          <a:prstGeom prst="rect">
            <a:avLst/>
          </a:prstGeom>
        </p:spPr>
      </p:pic>
      <p:pic>
        <p:nvPicPr>
          <p:cNvPr id="35" name="Picture 4" descr="https://www.flytec.ch/tl_files/media/_global/Bluetooth.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flipV="1">
            <a:off x="4230289" y="2768803"/>
            <a:ext cx="162973" cy="248835"/>
          </a:xfrm>
          <a:prstGeom prst="rect">
            <a:avLst/>
          </a:prstGeom>
          <a:noFill/>
          <a:extLst>
            <a:ext uri="{909E8E84-426E-40DD-AFC4-6F175D3DCCD1}">
              <a14:hiddenFill xmlns:a14="http://schemas.microsoft.com/office/drawing/2010/main">
                <a:solidFill>
                  <a:srgbClr val="FFFFFF"/>
                </a:solidFill>
              </a14:hiddenFill>
            </a:ext>
          </a:extLst>
        </p:spPr>
      </p:pic>
      <p:sp>
        <p:nvSpPr>
          <p:cNvPr id="36" name="Pfeil nach rechts 35"/>
          <p:cNvSpPr/>
          <p:nvPr/>
        </p:nvSpPr>
        <p:spPr>
          <a:xfrm>
            <a:off x="4614382" y="3145827"/>
            <a:ext cx="1190105" cy="13454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7" name="Pfeil nach rechts 36"/>
          <p:cNvSpPr/>
          <p:nvPr/>
        </p:nvSpPr>
        <p:spPr>
          <a:xfrm>
            <a:off x="2530218" y="3140571"/>
            <a:ext cx="1190105" cy="13454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8" name="Pfeil nach rechts 37"/>
          <p:cNvSpPr/>
          <p:nvPr/>
        </p:nvSpPr>
        <p:spPr>
          <a:xfrm rot="10800000">
            <a:off x="2511044" y="3567006"/>
            <a:ext cx="1190105" cy="13454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9" name="Textfeld 38"/>
          <p:cNvSpPr txBox="1"/>
          <p:nvPr/>
        </p:nvSpPr>
        <p:spPr>
          <a:xfrm>
            <a:off x="2380828" y="2084480"/>
            <a:ext cx="1754438" cy="819371"/>
          </a:xfrm>
          <a:prstGeom prst="rect">
            <a:avLst/>
          </a:prstGeom>
        </p:spPr>
        <p:txBody>
          <a:bodyPr vert="horz" wrap="square" lIns="91440" tIns="45720" rIns="91440" bIns="45720" rtlCol="0" anchor="t">
            <a:noAutofit/>
          </a:bodyPr>
          <a:lstStyle/>
          <a:p>
            <a:pPr algn="l"/>
            <a:r>
              <a:rPr lang="en-AU" sz="1000" b="1" spc="100" dirty="0">
                <a:solidFill>
                  <a:srgbClr val="000000"/>
                </a:solidFill>
                <a:latin typeface="Arial" panose="020B0604020202020204" pitchFamily="34" charset="0"/>
                <a:ea typeface="Roboto Black" pitchFamily="2" charset="0"/>
                <a:cs typeface="Arial" panose="020B0604020202020204" pitchFamily="34" charset="0"/>
              </a:rPr>
              <a:t>Face &amp; Voice</a:t>
            </a:r>
            <a:endParaRPr lang="en-AU" sz="1000" spc="100" dirty="0">
              <a:solidFill>
                <a:srgbClr val="000000"/>
              </a:solidFill>
              <a:latin typeface="Arial" panose="020B0604020202020204" pitchFamily="34" charset="0"/>
              <a:ea typeface="Roboto Black" pitchFamily="2" charset="0"/>
              <a:cs typeface="Arial" panose="020B0604020202020204" pitchFamily="34" charset="0"/>
            </a:endParaRPr>
          </a:p>
          <a:p>
            <a:pPr algn="l"/>
            <a:r>
              <a:rPr lang="en-AU" sz="1000" spc="100" dirty="0">
                <a:solidFill>
                  <a:srgbClr val="000000"/>
                </a:solidFill>
                <a:latin typeface="Arial" panose="020B0604020202020204" pitchFamily="34" charset="0"/>
                <a:ea typeface="Roboto Black" pitchFamily="2" charset="0"/>
                <a:cs typeface="Arial" panose="020B0604020202020204" pitchFamily="34" charset="0"/>
              </a:rPr>
              <a:t>Authentication via Face/Voice</a:t>
            </a:r>
          </a:p>
          <a:p>
            <a:pPr algn="l"/>
            <a:endParaRPr lang="en-AU" sz="1000" spc="100" dirty="0">
              <a:solidFill>
                <a:srgbClr val="000000"/>
              </a:solidFill>
              <a:latin typeface="Arial" panose="020B0604020202020204" pitchFamily="34" charset="0"/>
              <a:ea typeface="Roboto Black" pitchFamily="2" charset="0"/>
              <a:cs typeface="Arial" panose="020B0604020202020204" pitchFamily="34" charset="0"/>
            </a:endParaRPr>
          </a:p>
          <a:p>
            <a:pPr algn="l"/>
            <a:endParaRPr lang="en-AU" sz="10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pic>
        <p:nvPicPr>
          <p:cNvPr id="40" name="Picture 4" descr="https://www.flytec.ch/tl_files/media/_global/Bluetooth.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flipV="1">
            <a:off x="5991424" y="2012581"/>
            <a:ext cx="162973" cy="24883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fik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10117" y="4456836"/>
            <a:ext cx="625519" cy="375311"/>
          </a:xfrm>
          <a:prstGeom prst="rect">
            <a:avLst/>
          </a:prstGeom>
        </p:spPr>
      </p:pic>
      <p:pic>
        <p:nvPicPr>
          <p:cNvPr id="42" name="Picture 6" descr="https://image.freepik.com/free-icon/open-cardboard-box_318-8153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2263" y="4252090"/>
            <a:ext cx="798267" cy="798268"/>
          </a:xfrm>
          <a:prstGeom prst="rect">
            <a:avLst/>
          </a:prstGeom>
          <a:noFill/>
          <a:extLst>
            <a:ext uri="{909E8E84-426E-40DD-AFC4-6F175D3DCCD1}">
              <a14:hiddenFill xmlns:a14="http://schemas.microsoft.com/office/drawing/2010/main">
                <a:solidFill>
                  <a:srgbClr val="FFFFFF"/>
                </a:solidFill>
              </a14:hiddenFill>
            </a:ext>
          </a:extLst>
        </p:spPr>
      </p:pic>
      <p:sp>
        <p:nvSpPr>
          <p:cNvPr id="43" name="Textfeld 42"/>
          <p:cNvSpPr txBox="1"/>
          <p:nvPr/>
        </p:nvSpPr>
        <p:spPr>
          <a:xfrm>
            <a:off x="2380828" y="5127314"/>
            <a:ext cx="1564912" cy="819371"/>
          </a:xfrm>
          <a:prstGeom prst="rect">
            <a:avLst/>
          </a:prstGeom>
        </p:spPr>
        <p:txBody>
          <a:bodyPr vert="horz" wrap="square" lIns="91440" tIns="45720" rIns="91440" bIns="45720" rtlCol="0" anchor="t">
            <a:noAutofit/>
          </a:bodyPr>
          <a:lstStyle/>
          <a:p>
            <a:pPr algn="l"/>
            <a:r>
              <a:rPr lang="en-AU" sz="1000" b="1" spc="100" dirty="0">
                <a:solidFill>
                  <a:srgbClr val="000000"/>
                </a:solidFill>
                <a:latin typeface="Arial" panose="020B0604020202020204" pitchFamily="34" charset="0"/>
                <a:ea typeface="Roboto Black" pitchFamily="2" charset="0"/>
                <a:cs typeface="Arial" panose="020B0604020202020204" pitchFamily="34" charset="0"/>
              </a:rPr>
              <a:t>Payment</a:t>
            </a:r>
            <a:r>
              <a:rPr lang="en-AU" sz="1000" spc="100" dirty="0">
                <a:solidFill>
                  <a:srgbClr val="000000"/>
                </a:solidFill>
                <a:latin typeface="Arial" panose="020B0604020202020204" pitchFamily="34" charset="0"/>
                <a:ea typeface="Roboto Black" pitchFamily="2" charset="0"/>
                <a:cs typeface="Arial" panose="020B0604020202020204" pitchFamily="34" charset="0"/>
              </a:rPr>
              <a:t> </a:t>
            </a:r>
          </a:p>
          <a:p>
            <a:pPr algn="l"/>
            <a:r>
              <a:rPr lang="en-AU" sz="1000" spc="100" dirty="0">
                <a:solidFill>
                  <a:srgbClr val="000000"/>
                </a:solidFill>
                <a:latin typeface="Arial" panose="020B0604020202020204" pitchFamily="34" charset="0"/>
                <a:ea typeface="Roboto Black" pitchFamily="2" charset="0"/>
                <a:cs typeface="Arial" panose="020B0604020202020204" pitchFamily="34" charset="0"/>
              </a:rPr>
              <a:t>With </a:t>
            </a:r>
            <a:r>
              <a:rPr lang="en-AU" sz="1000" spc="100" dirty="0" err="1">
                <a:solidFill>
                  <a:srgbClr val="000000"/>
                </a:solidFill>
                <a:latin typeface="Arial" panose="020B0604020202020204" pitchFamily="34" charset="0"/>
                <a:ea typeface="Roboto Black" pitchFamily="2" charset="0"/>
                <a:cs typeface="Arial" panose="020B0604020202020204" pitchFamily="34" charset="0"/>
              </a:rPr>
              <a:t>Aduno</a:t>
            </a:r>
            <a:r>
              <a:rPr lang="en-AU" sz="1000" spc="100" dirty="0">
                <a:solidFill>
                  <a:srgbClr val="000000"/>
                </a:solidFill>
                <a:latin typeface="Arial" panose="020B0604020202020204" pitchFamily="34" charset="0"/>
                <a:ea typeface="Roboto Black" pitchFamily="2" charset="0"/>
                <a:cs typeface="Arial" panose="020B0604020202020204" pitchFamily="34" charset="0"/>
              </a:rPr>
              <a:t> payment interface</a:t>
            </a:r>
          </a:p>
          <a:p>
            <a:pPr algn="l"/>
            <a:endParaRPr lang="en-AU" sz="1000" spc="100" dirty="0">
              <a:solidFill>
                <a:srgbClr val="000000"/>
              </a:solidFill>
              <a:latin typeface="Arial" panose="020B0604020202020204" pitchFamily="34" charset="0"/>
              <a:ea typeface="Roboto Black" pitchFamily="2" charset="0"/>
              <a:cs typeface="Arial" panose="020B0604020202020204" pitchFamily="34" charset="0"/>
            </a:endParaRPr>
          </a:p>
          <a:p>
            <a:pPr algn="l"/>
            <a:endParaRPr lang="en-AU" sz="10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pic>
        <p:nvPicPr>
          <p:cNvPr id="44" name="Grafik 43"/>
          <p:cNvPicPr>
            <a:picLocks noChangeAspect="1"/>
          </p:cNvPicPr>
          <p:nvPr/>
        </p:nvPicPr>
        <p:blipFill>
          <a:blip r:embed="rId11"/>
          <a:stretch>
            <a:fillRect/>
          </a:stretch>
        </p:blipFill>
        <p:spPr>
          <a:xfrm>
            <a:off x="3806427" y="5209329"/>
            <a:ext cx="586835" cy="647918"/>
          </a:xfrm>
          <a:prstGeom prst="rect">
            <a:avLst/>
          </a:prstGeom>
        </p:spPr>
      </p:pic>
      <p:sp>
        <p:nvSpPr>
          <p:cNvPr id="45" name="Textfeld 44"/>
          <p:cNvSpPr txBox="1"/>
          <p:nvPr/>
        </p:nvSpPr>
        <p:spPr>
          <a:xfrm>
            <a:off x="6178368" y="3643618"/>
            <a:ext cx="914400" cy="914400"/>
          </a:xfrm>
          <a:prstGeom prst="rect">
            <a:avLst/>
          </a:prstGeom>
        </p:spPr>
        <p:txBody>
          <a:bodyPr vert="horz" wrap="none" lIns="91440" tIns="45720" rIns="91440" bIns="45720" rtlCol="0" anchor="ctr">
            <a:normAutofit/>
          </a:bodyPr>
          <a:lstStyle/>
          <a:p>
            <a:pPr algn="l"/>
            <a:r>
              <a:rPr lang="de-CH" sz="1400" spc="100" dirty="0" err="1">
                <a:solidFill>
                  <a:srgbClr val="000000"/>
                </a:solidFill>
                <a:latin typeface="Roboto Black" pitchFamily="2" charset="0"/>
                <a:ea typeface="Roboto Black" pitchFamily="2" charset="0"/>
                <a:cs typeface="Roboto Thin"/>
              </a:rPr>
              <a:t>Banana</a:t>
            </a:r>
            <a:endParaRPr lang="de-CH" sz="1400" spc="100" dirty="0">
              <a:solidFill>
                <a:srgbClr val="000000"/>
              </a:solidFill>
              <a:latin typeface="Roboto Black" pitchFamily="2" charset="0"/>
              <a:ea typeface="Roboto Black" pitchFamily="2" charset="0"/>
              <a:cs typeface="Roboto Thin"/>
            </a:endParaRPr>
          </a:p>
        </p:txBody>
      </p:sp>
      <p:sp>
        <p:nvSpPr>
          <p:cNvPr id="46" name="Textfeld 45"/>
          <p:cNvSpPr txBox="1"/>
          <p:nvPr/>
        </p:nvSpPr>
        <p:spPr>
          <a:xfrm>
            <a:off x="6202599" y="2680254"/>
            <a:ext cx="914400" cy="914400"/>
          </a:xfrm>
          <a:prstGeom prst="rect">
            <a:avLst/>
          </a:prstGeom>
        </p:spPr>
        <p:txBody>
          <a:bodyPr vert="horz" wrap="none" lIns="91440" tIns="45720" rIns="91440" bIns="45720" rtlCol="0" anchor="ctr">
            <a:normAutofit/>
          </a:bodyPr>
          <a:lstStyle/>
          <a:p>
            <a:pPr algn="l"/>
            <a:r>
              <a:rPr lang="de-CH" sz="1400" spc="100" dirty="0">
                <a:solidFill>
                  <a:srgbClr val="000000"/>
                </a:solidFill>
                <a:latin typeface="Roboto Black" pitchFamily="2" charset="0"/>
                <a:ea typeface="Roboto Black" pitchFamily="2" charset="0"/>
                <a:cs typeface="Roboto Thin"/>
              </a:rPr>
              <a:t>Burger</a:t>
            </a:r>
          </a:p>
        </p:txBody>
      </p:sp>
      <p:pic>
        <p:nvPicPr>
          <p:cNvPr id="48" name="Grafik 47"/>
          <p:cNvPicPr>
            <a:picLocks noChangeAspect="1"/>
          </p:cNvPicPr>
          <p:nvPr/>
        </p:nvPicPr>
        <p:blipFill>
          <a:blip r:embed="rId12"/>
          <a:stretch>
            <a:fillRect/>
          </a:stretch>
        </p:blipFill>
        <p:spPr>
          <a:xfrm>
            <a:off x="5889251" y="4821763"/>
            <a:ext cx="699973" cy="400875"/>
          </a:xfrm>
          <a:prstGeom prst="rect">
            <a:avLst/>
          </a:prstGeom>
        </p:spPr>
      </p:pic>
      <p:pic>
        <p:nvPicPr>
          <p:cNvPr id="49" name="Grafik 48"/>
          <p:cNvPicPr>
            <a:picLocks noChangeAspect="1"/>
          </p:cNvPicPr>
          <p:nvPr/>
        </p:nvPicPr>
        <p:blipFill>
          <a:blip r:embed="rId13"/>
          <a:stretch>
            <a:fillRect/>
          </a:stretch>
        </p:blipFill>
        <p:spPr>
          <a:xfrm rot="5400000" flipV="1">
            <a:off x="6451820" y="5059028"/>
            <a:ext cx="298081" cy="574871"/>
          </a:xfrm>
          <a:prstGeom prst="rect">
            <a:avLst/>
          </a:prstGeom>
        </p:spPr>
      </p:pic>
      <p:pic>
        <p:nvPicPr>
          <p:cNvPr id="50" name="Grafik 49"/>
          <p:cNvPicPr>
            <a:picLocks noChangeAspect="1"/>
          </p:cNvPicPr>
          <p:nvPr/>
        </p:nvPicPr>
        <p:blipFill>
          <a:blip r:embed="rId14"/>
          <a:stretch>
            <a:fillRect/>
          </a:stretch>
        </p:blipFill>
        <p:spPr>
          <a:xfrm>
            <a:off x="6871579" y="5204272"/>
            <a:ext cx="497510" cy="393799"/>
          </a:xfrm>
          <a:prstGeom prst="rect">
            <a:avLst/>
          </a:prstGeom>
        </p:spPr>
      </p:pic>
      <p:pic>
        <p:nvPicPr>
          <p:cNvPr id="51" name="Grafik 50"/>
          <p:cNvPicPr>
            <a:picLocks noChangeAspect="1"/>
          </p:cNvPicPr>
          <p:nvPr/>
        </p:nvPicPr>
        <p:blipFill>
          <a:blip r:embed="rId15"/>
          <a:stretch>
            <a:fillRect/>
          </a:stretch>
        </p:blipFill>
        <p:spPr>
          <a:xfrm flipV="1">
            <a:off x="4431571" y="2619741"/>
            <a:ext cx="140177" cy="298123"/>
          </a:xfrm>
          <a:prstGeom prst="rect">
            <a:avLst/>
          </a:prstGeom>
        </p:spPr>
      </p:pic>
      <p:pic>
        <p:nvPicPr>
          <p:cNvPr id="52" name="Grafik 51"/>
          <p:cNvPicPr>
            <a:picLocks noChangeAspect="1"/>
          </p:cNvPicPr>
          <p:nvPr/>
        </p:nvPicPr>
        <p:blipFill>
          <a:blip r:embed="rId15"/>
          <a:stretch>
            <a:fillRect/>
          </a:stretch>
        </p:blipFill>
        <p:spPr>
          <a:xfrm flipH="1" flipV="1">
            <a:off x="5807970" y="1946984"/>
            <a:ext cx="130079" cy="276647"/>
          </a:xfrm>
          <a:prstGeom prst="rect">
            <a:avLst/>
          </a:prstGeom>
        </p:spPr>
      </p:pic>
      <p:sp>
        <p:nvSpPr>
          <p:cNvPr id="34" name="Pfeil nach rechts 33"/>
          <p:cNvSpPr/>
          <p:nvPr/>
        </p:nvSpPr>
        <p:spPr>
          <a:xfrm rot="5400000">
            <a:off x="3491864" y="4500453"/>
            <a:ext cx="1190105" cy="13454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3" name="Textfeld 52"/>
          <p:cNvSpPr txBox="1"/>
          <p:nvPr/>
        </p:nvSpPr>
        <p:spPr>
          <a:xfrm>
            <a:off x="4282875" y="3863551"/>
            <a:ext cx="1463484" cy="819371"/>
          </a:xfrm>
          <a:prstGeom prst="rect">
            <a:avLst/>
          </a:prstGeom>
        </p:spPr>
        <p:txBody>
          <a:bodyPr vert="horz" wrap="square" lIns="91440" tIns="45720" rIns="91440" bIns="45720" rtlCol="0" anchor="t">
            <a:noAutofit/>
          </a:bodyPr>
          <a:lstStyle/>
          <a:p>
            <a:pPr algn="l"/>
            <a:r>
              <a:rPr lang="en-AU" sz="1000" b="1" spc="100" dirty="0">
                <a:solidFill>
                  <a:srgbClr val="000000"/>
                </a:solidFill>
                <a:latin typeface="Arial" panose="020B0604020202020204" pitchFamily="34" charset="0"/>
                <a:ea typeface="Roboto Black" pitchFamily="2" charset="0"/>
                <a:cs typeface="Arial" panose="020B0604020202020204" pitchFamily="34" charset="0"/>
              </a:rPr>
              <a:t>App Joy</a:t>
            </a:r>
            <a:endParaRPr lang="en-AU" sz="1000" spc="100" dirty="0">
              <a:solidFill>
                <a:srgbClr val="000000"/>
              </a:solidFill>
              <a:latin typeface="Arial" panose="020B0604020202020204" pitchFamily="34" charset="0"/>
              <a:ea typeface="Roboto Black" pitchFamily="2" charset="0"/>
              <a:cs typeface="Arial" panose="020B0604020202020204" pitchFamily="34" charset="0"/>
            </a:endParaRPr>
          </a:p>
          <a:p>
            <a:pPr algn="l"/>
            <a:r>
              <a:rPr lang="en-AU" sz="1000" spc="100" dirty="0">
                <a:solidFill>
                  <a:srgbClr val="000000"/>
                </a:solidFill>
                <a:latin typeface="Arial" panose="020B0604020202020204" pitchFamily="34" charset="0"/>
                <a:ea typeface="Roboto Black" pitchFamily="2" charset="0"/>
                <a:cs typeface="Arial" panose="020B0604020202020204" pitchFamily="34" charset="0"/>
              </a:rPr>
              <a:t>Use </a:t>
            </a:r>
            <a:r>
              <a:rPr lang="en-AU" sz="1000" spc="100" dirty="0" err="1">
                <a:solidFill>
                  <a:srgbClr val="000000"/>
                </a:solidFill>
                <a:latin typeface="Arial" panose="020B0604020202020204" pitchFamily="34" charset="0"/>
                <a:ea typeface="Roboto Black" pitchFamily="2" charset="0"/>
                <a:cs typeface="Arial" panose="020B0604020202020204" pitchFamily="34" charset="0"/>
              </a:rPr>
              <a:t>ti&amp;m’s</a:t>
            </a:r>
            <a:r>
              <a:rPr lang="en-AU" sz="1000" spc="100" dirty="0">
                <a:solidFill>
                  <a:srgbClr val="000000"/>
                </a:solidFill>
                <a:latin typeface="Arial" panose="020B0604020202020204" pitchFamily="34" charset="0"/>
                <a:ea typeface="Roboto Black" pitchFamily="2" charset="0"/>
                <a:cs typeface="Arial" panose="020B0604020202020204" pitchFamily="34" charset="0"/>
              </a:rPr>
              <a:t> shopping app and extend it with exciting features (</a:t>
            </a:r>
            <a:r>
              <a:rPr lang="en-AU" sz="1000" spc="100" dirty="0" err="1">
                <a:solidFill>
                  <a:srgbClr val="000000"/>
                </a:solidFill>
                <a:latin typeface="Arial" panose="020B0604020202020204" pitchFamily="34" charset="0"/>
                <a:ea typeface="Roboto Black" pitchFamily="2" charset="0"/>
                <a:cs typeface="Arial" panose="020B0604020202020204" pitchFamily="34" charset="0"/>
              </a:rPr>
              <a:t>Estimote</a:t>
            </a:r>
            <a:r>
              <a:rPr lang="en-AU" sz="1000" spc="100" dirty="0">
                <a:solidFill>
                  <a:srgbClr val="000000"/>
                </a:solidFill>
                <a:latin typeface="Arial" panose="020B0604020202020204" pitchFamily="34" charset="0"/>
                <a:ea typeface="Roboto Black" pitchFamily="2" charset="0"/>
                <a:cs typeface="Arial" panose="020B0604020202020204" pitchFamily="34" charset="0"/>
              </a:rPr>
              <a:t> Beacons implemented)</a:t>
            </a:r>
          </a:p>
          <a:p>
            <a:pPr algn="l"/>
            <a:endParaRPr lang="en-AU" sz="1000" spc="100" dirty="0">
              <a:solidFill>
                <a:srgbClr val="000000"/>
              </a:solidFill>
              <a:latin typeface="Arial" panose="020B0604020202020204" pitchFamily="34" charset="0"/>
              <a:ea typeface="Roboto Black" pitchFamily="2" charset="0"/>
              <a:cs typeface="Arial" panose="020B0604020202020204" pitchFamily="34" charset="0"/>
            </a:endParaRPr>
          </a:p>
          <a:p>
            <a:pPr algn="l"/>
            <a:endParaRPr lang="en-AU" sz="10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sp>
        <p:nvSpPr>
          <p:cNvPr id="54" name="Textfeld 53"/>
          <p:cNvSpPr txBox="1"/>
          <p:nvPr/>
        </p:nvSpPr>
        <p:spPr>
          <a:xfrm>
            <a:off x="2612479" y="3317283"/>
            <a:ext cx="914400" cy="914400"/>
          </a:xfrm>
          <a:prstGeom prst="rect">
            <a:avLst/>
          </a:prstGeom>
        </p:spPr>
        <p:txBody>
          <a:bodyPr vert="horz" wrap="none" lIns="91440" tIns="45720" rIns="91440" bIns="45720" rtlCol="0" anchor="ctr">
            <a:normAutofit/>
          </a:bodyPr>
          <a:lstStyle/>
          <a:p>
            <a:r>
              <a:rPr lang="de-CH" sz="1400" spc="100" dirty="0">
                <a:solidFill>
                  <a:srgbClr val="000000"/>
                </a:solidFill>
                <a:latin typeface="Arial" panose="020B0604020202020204" pitchFamily="34" charset="0"/>
                <a:ea typeface="Roboto Black" pitchFamily="2" charset="0"/>
                <a:cs typeface="Arial" panose="020B0604020202020204" pitchFamily="34" charset="0"/>
              </a:rPr>
              <a:t>«</a:t>
            </a:r>
            <a:r>
              <a:rPr lang="de-CH" sz="1400" spc="100" dirty="0">
                <a:solidFill>
                  <a:srgbClr val="000000"/>
                </a:solidFill>
                <a:latin typeface="Roboto Black" pitchFamily="2" charset="0"/>
                <a:ea typeface="Roboto Black" pitchFamily="2" charset="0"/>
                <a:cs typeface="Arial" panose="020B0604020202020204" pitchFamily="34" charset="0"/>
              </a:rPr>
              <a:t>OK</a:t>
            </a:r>
            <a:r>
              <a:rPr lang="de-CH" sz="1400" spc="100" dirty="0">
                <a:solidFill>
                  <a:srgbClr val="000000"/>
                </a:solidFill>
                <a:latin typeface="Roboto Black" pitchFamily="2" charset="0"/>
                <a:ea typeface="Roboto Black" pitchFamily="2" charset="0"/>
                <a:cs typeface="Roboto Thin"/>
              </a:rPr>
              <a:t>»</a:t>
            </a:r>
          </a:p>
        </p:txBody>
      </p:sp>
    </p:spTree>
    <p:custDataLst>
      <p:tags r:id="rId1"/>
    </p:custDataLst>
    <p:extLst>
      <p:ext uri="{BB962C8B-B14F-4D97-AF65-F5344CB8AC3E}">
        <p14:creationId xmlns:p14="http://schemas.microsoft.com/office/powerpoint/2010/main" val="305976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p:cNvPicPr>
            <a:picLocks noChangeAspect="1"/>
          </p:cNvPicPr>
          <p:nvPr/>
        </p:nvPicPr>
        <p:blipFill rotWithShape="1">
          <a:blip r:embed="rId3"/>
          <a:srcRect b="12877"/>
          <a:stretch/>
        </p:blipFill>
        <p:spPr>
          <a:xfrm flipH="1">
            <a:off x="4494242" y="1788941"/>
            <a:ext cx="569323" cy="516567"/>
          </a:xfrm>
          <a:prstGeom prst="rect">
            <a:avLst/>
          </a:prstGeom>
        </p:spPr>
      </p:pic>
      <p:sp>
        <p:nvSpPr>
          <p:cNvPr id="2" name="Title 1"/>
          <p:cNvSpPr>
            <a:spLocks noGrp="1"/>
          </p:cNvSpPr>
          <p:nvPr>
            <p:ph type="title"/>
          </p:nvPr>
        </p:nvSpPr>
        <p:spPr/>
        <p:txBody>
          <a:bodyPr>
            <a:normAutofit/>
          </a:bodyPr>
          <a:lstStyle/>
          <a:p>
            <a:r>
              <a:rPr lang="de-CH" dirty="0" err="1"/>
              <a:t>To</a:t>
            </a:r>
            <a:r>
              <a:rPr lang="de-CH" dirty="0"/>
              <a:t> </a:t>
            </a:r>
            <a:r>
              <a:rPr lang="de-CH" dirty="0" err="1"/>
              <a:t>give</a:t>
            </a:r>
            <a:r>
              <a:rPr lang="de-CH" dirty="0"/>
              <a:t> </a:t>
            </a:r>
            <a:r>
              <a:rPr lang="de-CH" dirty="0" err="1"/>
              <a:t>you</a:t>
            </a:r>
            <a:r>
              <a:rPr lang="de-CH" dirty="0"/>
              <a:t> </a:t>
            </a:r>
            <a:r>
              <a:rPr lang="de-CH" dirty="0" err="1"/>
              <a:t>some</a:t>
            </a:r>
            <a:r>
              <a:rPr lang="de-CH" dirty="0"/>
              <a:t> </a:t>
            </a:r>
            <a:r>
              <a:rPr lang="de-CH" dirty="0" err="1"/>
              <a:t>inspiration</a:t>
            </a:r>
            <a:br>
              <a:rPr lang="de-CH" dirty="0"/>
            </a:br>
            <a:r>
              <a:rPr lang="en-US" sz="2200" dirty="0"/>
              <a:t>Talk directly to the box. </a:t>
            </a:r>
            <a:endParaRPr lang="de-CH" dirty="0"/>
          </a:p>
        </p:txBody>
      </p:sp>
      <p:sp>
        <p:nvSpPr>
          <p:cNvPr id="12" name="Textfeld 16"/>
          <p:cNvSpPr txBox="1"/>
          <p:nvPr/>
        </p:nvSpPr>
        <p:spPr>
          <a:xfrm>
            <a:off x="8580789" y="1749174"/>
            <a:ext cx="2731980" cy="3051109"/>
          </a:xfrm>
          <a:prstGeom prst="rect">
            <a:avLst/>
          </a:prstGeom>
        </p:spPr>
        <p:txBody>
          <a:bodyPr vert="horz" wrap="square" lIns="91440" tIns="45720" rIns="91440" bIns="45720" rtlCol="0" anchor="t">
            <a:noAutofit/>
          </a:bodyPr>
          <a:lstStyle/>
          <a:p>
            <a:pPr algn="l"/>
            <a:r>
              <a:rPr lang="en-AU" sz="1400" b="1" spc="100" dirty="0">
                <a:solidFill>
                  <a:srgbClr val="000000"/>
                </a:solidFill>
                <a:latin typeface="+mj-lt"/>
                <a:ea typeface="Roboto Black" pitchFamily="2" charset="0"/>
                <a:cs typeface="Arial" panose="020B0604020202020204" pitchFamily="34" charset="0"/>
              </a:rPr>
              <a:t>Scenario</a:t>
            </a:r>
          </a:p>
          <a:p>
            <a:r>
              <a:rPr lang="en-US" sz="1400" spc="100" dirty="0">
                <a:solidFill>
                  <a:srgbClr val="000000"/>
                </a:solidFill>
                <a:latin typeface="+mj-lt"/>
                <a:ea typeface="Roboto Black" pitchFamily="2" charset="0"/>
                <a:cs typeface="Arial" panose="020B0604020202020204" pitchFamily="34" charset="0"/>
              </a:rPr>
              <a:t>Why wait at the counter?</a:t>
            </a:r>
          </a:p>
          <a:p>
            <a:endParaRPr lang="en-US" sz="1400" spc="100" dirty="0">
              <a:solidFill>
                <a:srgbClr val="000000"/>
              </a:solidFill>
              <a:latin typeface="+mj-lt"/>
              <a:ea typeface="Roboto Black" pitchFamily="2" charset="0"/>
              <a:cs typeface="Arial" panose="020B0604020202020204" pitchFamily="34" charset="0"/>
            </a:endParaRPr>
          </a:p>
          <a:p>
            <a:r>
              <a:rPr lang="en-US" sz="1400" spc="100" dirty="0">
                <a:solidFill>
                  <a:srgbClr val="000000"/>
                </a:solidFill>
                <a:latin typeface="+mj-lt"/>
                <a:ea typeface="Roboto Black" pitchFamily="2" charset="0"/>
                <a:cs typeface="Arial" panose="020B0604020202020204" pitchFamily="34" charset="0"/>
              </a:rPr>
              <a:t>Help yourself with the “self-service box”!</a:t>
            </a:r>
          </a:p>
          <a:p>
            <a:pPr algn="l"/>
            <a:endParaRPr lang="en-AU" sz="1400" spc="100" dirty="0">
              <a:solidFill>
                <a:srgbClr val="000000"/>
              </a:solidFill>
              <a:latin typeface="Arial" panose="020B0604020202020204" pitchFamily="34" charset="0"/>
              <a:ea typeface="Roboto Black" pitchFamily="2" charset="0"/>
              <a:cs typeface="Arial" panose="020B0604020202020204" pitchFamily="34" charset="0"/>
            </a:endParaRPr>
          </a:p>
        </p:txBody>
      </p:sp>
      <p:pic>
        <p:nvPicPr>
          <p:cNvPr id="26" name="Grafik 25"/>
          <p:cNvPicPr>
            <a:picLocks noChangeAspect="1"/>
          </p:cNvPicPr>
          <p:nvPr/>
        </p:nvPicPr>
        <p:blipFill>
          <a:blip r:embed="rId4"/>
          <a:stretch>
            <a:fillRect/>
          </a:stretch>
        </p:blipFill>
        <p:spPr>
          <a:xfrm>
            <a:off x="4701096" y="3896167"/>
            <a:ext cx="1203924" cy="1097865"/>
          </a:xfrm>
          <a:prstGeom prst="rect">
            <a:avLst/>
          </a:prstGeom>
        </p:spPr>
      </p:pic>
      <p:pic>
        <p:nvPicPr>
          <p:cNvPr id="27" name="Grafik 26"/>
          <p:cNvPicPr>
            <a:picLocks noChangeAspect="1"/>
          </p:cNvPicPr>
          <p:nvPr/>
        </p:nvPicPr>
        <p:blipFill rotWithShape="1">
          <a:blip r:embed="rId5"/>
          <a:srcRect l="13012" t="2874"/>
          <a:stretch/>
        </p:blipFill>
        <p:spPr>
          <a:xfrm>
            <a:off x="4784196" y="2451103"/>
            <a:ext cx="1059575" cy="1091242"/>
          </a:xfrm>
          <a:prstGeom prst="rect">
            <a:avLst/>
          </a:prstGeom>
        </p:spPr>
      </p:pic>
      <p:sp>
        <p:nvSpPr>
          <p:cNvPr id="28" name="Rechteck 27"/>
          <p:cNvSpPr/>
          <p:nvPr/>
        </p:nvSpPr>
        <p:spPr>
          <a:xfrm>
            <a:off x="4501715" y="2301878"/>
            <a:ext cx="1668451" cy="2878152"/>
          </a:xfrm>
          <a:prstGeom prst="rect">
            <a:avLst/>
          </a:prstGeom>
          <a:no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29" name="Gerader Verbinder 28"/>
          <p:cNvCxnSpPr>
            <a:stCxn id="28" idx="1"/>
            <a:endCxn id="28" idx="3"/>
          </p:cNvCxnSpPr>
          <p:nvPr/>
        </p:nvCxnSpPr>
        <p:spPr>
          <a:xfrm>
            <a:off x="4501715" y="3740954"/>
            <a:ext cx="1668451" cy="0"/>
          </a:xfrm>
          <a:prstGeom prst="line">
            <a:avLst/>
          </a:prstGeom>
          <a:ln w="412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Textfeld 30"/>
          <p:cNvSpPr txBox="1"/>
          <p:nvPr/>
        </p:nvSpPr>
        <p:spPr>
          <a:xfrm>
            <a:off x="2759674" y="2072379"/>
            <a:ext cx="1486570" cy="819371"/>
          </a:xfrm>
          <a:prstGeom prst="rect">
            <a:avLst/>
          </a:prstGeom>
        </p:spPr>
        <p:txBody>
          <a:bodyPr vert="horz" wrap="square" lIns="91440" tIns="45720" rIns="91440" bIns="45720" rtlCol="0" anchor="t">
            <a:noAutofit/>
          </a:bodyPr>
          <a:lstStyle/>
          <a:p>
            <a:pPr algn="l"/>
            <a:r>
              <a:rPr lang="en-AU" sz="1000" b="1" spc="100" dirty="0">
                <a:solidFill>
                  <a:srgbClr val="000000"/>
                </a:solidFill>
                <a:latin typeface="Arial" panose="020B0604020202020204" pitchFamily="34" charset="0"/>
                <a:ea typeface="Roboto Black" pitchFamily="2" charset="0"/>
                <a:cs typeface="Arial" panose="020B0604020202020204" pitchFamily="34" charset="0"/>
              </a:rPr>
              <a:t>Voice recognition</a:t>
            </a:r>
          </a:p>
          <a:p>
            <a:pPr algn="l"/>
            <a:r>
              <a:rPr lang="en-AU" sz="1000" spc="100" dirty="0">
                <a:solidFill>
                  <a:srgbClr val="000000"/>
                </a:solidFill>
                <a:latin typeface="Arial" panose="020B0604020202020204" pitchFamily="34" charset="0"/>
                <a:ea typeface="Roboto Black" pitchFamily="2" charset="0"/>
                <a:cs typeface="Arial" panose="020B0604020202020204" pitchFamily="34" charset="0"/>
              </a:rPr>
              <a:t>Talk directly to the box</a:t>
            </a:r>
          </a:p>
          <a:p>
            <a:pPr algn="l"/>
            <a:endParaRPr lang="en-AU" sz="10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pic>
        <p:nvPicPr>
          <p:cNvPr id="33" name="Grafik 32"/>
          <p:cNvPicPr>
            <a:picLocks noChangeAspect="1"/>
          </p:cNvPicPr>
          <p:nvPr/>
        </p:nvPicPr>
        <p:blipFill>
          <a:blip r:embed="rId6"/>
          <a:stretch>
            <a:fillRect/>
          </a:stretch>
        </p:blipFill>
        <p:spPr>
          <a:xfrm>
            <a:off x="1352246" y="2644368"/>
            <a:ext cx="1927215" cy="2136045"/>
          </a:xfrm>
          <a:prstGeom prst="rect">
            <a:avLst/>
          </a:prstGeom>
        </p:spPr>
      </p:pic>
      <p:sp>
        <p:nvSpPr>
          <p:cNvPr id="36" name="Pfeil nach rechts 35"/>
          <p:cNvSpPr/>
          <p:nvPr/>
        </p:nvSpPr>
        <p:spPr>
          <a:xfrm>
            <a:off x="2769094" y="3145827"/>
            <a:ext cx="1632693" cy="20333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pic>
        <p:nvPicPr>
          <p:cNvPr id="42" name="Picture 6" descr="https://image.freepik.com/free-icon/open-cardboard-box_318-8153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6582" y="3643618"/>
            <a:ext cx="1206456" cy="1206458"/>
          </a:xfrm>
          <a:prstGeom prst="rect">
            <a:avLst/>
          </a:prstGeom>
          <a:noFill/>
          <a:extLst>
            <a:ext uri="{909E8E84-426E-40DD-AFC4-6F175D3DCCD1}">
              <a14:hiddenFill xmlns:a14="http://schemas.microsoft.com/office/drawing/2010/main">
                <a:solidFill>
                  <a:srgbClr val="FFFFFF"/>
                </a:solidFill>
              </a14:hiddenFill>
            </a:ext>
          </a:extLst>
        </p:spPr>
      </p:pic>
      <p:sp>
        <p:nvSpPr>
          <p:cNvPr id="43" name="Textfeld 42"/>
          <p:cNvSpPr txBox="1"/>
          <p:nvPr/>
        </p:nvSpPr>
        <p:spPr>
          <a:xfrm>
            <a:off x="3067210" y="5176423"/>
            <a:ext cx="1463484" cy="819371"/>
          </a:xfrm>
          <a:prstGeom prst="rect">
            <a:avLst/>
          </a:prstGeom>
        </p:spPr>
        <p:txBody>
          <a:bodyPr vert="horz" wrap="square" lIns="91440" tIns="45720" rIns="91440" bIns="45720" rtlCol="0" anchor="t">
            <a:noAutofit/>
          </a:bodyPr>
          <a:lstStyle/>
          <a:p>
            <a:pPr algn="l"/>
            <a:r>
              <a:rPr lang="en-AU" sz="1000" b="1" spc="100" dirty="0">
                <a:solidFill>
                  <a:srgbClr val="000000"/>
                </a:solidFill>
                <a:latin typeface="Arial" panose="020B0604020202020204" pitchFamily="34" charset="0"/>
                <a:ea typeface="Roboto Black" pitchFamily="2" charset="0"/>
                <a:cs typeface="Arial" panose="020B0604020202020204" pitchFamily="34" charset="0"/>
              </a:rPr>
              <a:t>Payment</a:t>
            </a:r>
            <a:r>
              <a:rPr lang="en-AU" sz="1000" spc="100" dirty="0">
                <a:solidFill>
                  <a:srgbClr val="000000"/>
                </a:solidFill>
                <a:latin typeface="Arial" panose="020B0604020202020204" pitchFamily="34" charset="0"/>
                <a:ea typeface="Roboto Black" pitchFamily="2" charset="0"/>
                <a:cs typeface="Arial" panose="020B0604020202020204" pitchFamily="34" charset="0"/>
              </a:rPr>
              <a:t> </a:t>
            </a:r>
          </a:p>
          <a:p>
            <a:pPr algn="l"/>
            <a:r>
              <a:rPr lang="en-AU" sz="1000" spc="100" dirty="0">
                <a:solidFill>
                  <a:srgbClr val="000000"/>
                </a:solidFill>
                <a:latin typeface="Arial" panose="020B0604020202020204" pitchFamily="34" charset="0"/>
                <a:ea typeface="Roboto Black" pitchFamily="2" charset="0"/>
                <a:cs typeface="Arial" panose="020B0604020202020204" pitchFamily="34" charset="0"/>
              </a:rPr>
              <a:t>With </a:t>
            </a:r>
            <a:r>
              <a:rPr lang="en-AU" sz="1000" spc="100" dirty="0" err="1">
                <a:solidFill>
                  <a:srgbClr val="000000"/>
                </a:solidFill>
                <a:latin typeface="Arial" panose="020B0604020202020204" pitchFamily="34" charset="0"/>
                <a:ea typeface="Roboto Black" pitchFamily="2" charset="0"/>
                <a:cs typeface="Arial" panose="020B0604020202020204" pitchFamily="34" charset="0"/>
              </a:rPr>
              <a:t>Aduno</a:t>
            </a:r>
            <a:r>
              <a:rPr lang="en-AU" sz="1000" spc="100" dirty="0">
                <a:solidFill>
                  <a:srgbClr val="000000"/>
                </a:solidFill>
                <a:latin typeface="Arial" panose="020B0604020202020204" pitchFamily="34" charset="0"/>
                <a:ea typeface="Roboto Black" pitchFamily="2" charset="0"/>
                <a:cs typeface="Arial" panose="020B0604020202020204" pitchFamily="34" charset="0"/>
              </a:rPr>
              <a:t> payment interface</a:t>
            </a:r>
          </a:p>
          <a:p>
            <a:pPr algn="l"/>
            <a:endParaRPr lang="en-AU" sz="1000" spc="100" dirty="0">
              <a:solidFill>
                <a:srgbClr val="000000"/>
              </a:solidFill>
              <a:latin typeface="Arial" panose="020B0604020202020204" pitchFamily="34" charset="0"/>
              <a:ea typeface="Roboto Black" pitchFamily="2" charset="0"/>
              <a:cs typeface="Arial" panose="020B0604020202020204" pitchFamily="34" charset="0"/>
            </a:endParaRPr>
          </a:p>
          <a:p>
            <a:pPr algn="l"/>
            <a:endParaRPr lang="en-AU" sz="10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sp>
        <p:nvSpPr>
          <p:cNvPr id="45" name="Textfeld 44"/>
          <p:cNvSpPr txBox="1"/>
          <p:nvPr/>
        </p:nvSpPr>
        <p:spPr>
          <a:xfrm>
            <a:off x="4687309" y="4335599"/>
            <a:ext cx="1254456" cy="1381974"/>
          </a:xfrm>
          <a:prstGeom prst="rect">
            <a:avLst/>
          </a:prstGeom>
        </p:spPr>
        <p:txBody>
          <a:bodyPr vert="horz" wrap="none" lIns="91440" tIns="45720" rIns="91440" bIns="45720" rtlCol="0" anchor="ctr">
            <a:normAutofit/>
          </a:bodyPr>
          <a:lstStyle/>
          <a:p>
            <a:pPr algn="l"/>
            <a:r>
              <a:rPr lang="de-CH" sz="1400" spc="100" dirty="0" err="1">
                <a:solidFill>
                  <a:srgbClr val="000000"/>
                </a:solidFill>
                <a:latin typeface="Roboto Black" pitchFamily="2" charset="0"/>
                <a:ea typeface="Roboto Black" pitchFamily="2" charset="0"/>
                <a:cs typeface="Roboto Thin"/>
              </a:rPr>
              <a:t>Banana</a:t>
            </a:r>
            <a:endParaRPr lang="de-CH" sz="1400" spc="100" dirty="0">
              <a:solidFill>
                <a:srgbClr val="000000"/>
              </a:solidFill>
              <a:latin typeface="Roboto Black" pitchFamily="2" charset="0"/>
              <a:ea typeface="Roboto Black" pitchFamily="2" charset="0"/>
              <a:cs typeface="Roboto Thin"/>
            </a:endParaRPr>
          </a:p>
        </p:txBody>
      </p:sp>
      <p:sp>
        <p:nvSpPr>
          <p:cNvPr id="46" name="Textfeld 45"/>
          <p:cNvSpPr txBox="1"/>
          <p:nvPr/>
        </p:nvSpPr>
        <p:spPr>
          <a:xfrm>
            <a:off x="4711540" y="3133341"/>
            <a:ext cx="914400" cy="914400"/>
          </a:xfrm>
          <a:prstGeom prst="rect">
            <a:avLst/>
          </a:prstGeom>
        </p:spPr>
        <p:txBody>
          <a:bodyPr vert="horz" wrap="none" lIns="91440" tIns="45720" rIns="91440" bIns="45720" rtlCol="0" anchor="ctr">
            <a:normAutofit/>
          </a:bodyPr>
          <a:lstStyle/>
          <a:p>
            <a:pPr algn="l"/>
            <a:r>
              <a:rPr lang="de-CH" sz="1400" spc="100" dirty="0">
                <a:solidFill>
                  <a:srgbClr val="000000"/>
                </a:solidFill>
                <a:latin typeface="Roboto Black" pitchFamily="2" charset="0"/>
                <a:ea typeface="Roboto Black" pitchFamily="2" charset="0"/>
                <a:cs typeface="Roboto Thin"/>
              </a:rPr>
              <a:t>Burger</a:t>
            </a:r>
          </a:p>
        </p:txBody>
      </p:sp>
      <p:pic>
        <p:nvPicPr>
          <p:cNvPr id="48" name="Grafik 47"/>
          <p:cNvPicPr>
            <a:picLocks noChangeAspect="1"/>
          </p:cNvPicPr>
          <p:nvPr/>
        </p:nvPicPr>
        <p:blipFill>
          <a:blip r:embed="rId8"/>
          <a:stretch>
            <a:fillRect/>
          </a:stretch>
        </p:blipFill>
        <p:spPr>
          <a:xfrm>
            <a:off x="7715718" y="4249264"/>
            <a:ext cx="1057900" cy="605860"/>
          </a:xfrm>
          <a:prstGeom prst="rect">
            <a:avLst/>
          </a:prstGeom>
        </p:spPr>
      </p:pic>
      <p:pic>
        <p:nvPicPr>
          <p:cNvPr id="49" name="Grafik 48"/>
          <p:cNvPicPr>
            <a:picLocks noChangeAspect="1"/>
          </p:cNvPicPr>
          <p:nvPr/>
        </p:nvPicPr>
        <p:blipFill>
          <a:blip r:embed="rId9"/>
          <a:stretch>
            <a:fillRect/>
          </a:stretch>
        </p:blipFill>
        <p:spPr>
          <a:xfrm rot="5400000" flipV="1">
            <a:off x="6742338" y="4640914"/>
            <a:ext cx="450503" cy="868828"/>
          </a:xfrm>
          <a:prstGeom prst="rect">
            <a:avLst/>
          </a:prstGeom>
        </p:spPr>
      </p:pic>
      <p:pic>
        <p:nvPicPr>
          <p:cNvPr id="50" name="Grafik 49"/>
          <p:cNvPicPr>
            <a:picLocks noChangeAspect="1"/>
          </p:cNvPicPr>
          <p:nvPr/>
        </p:nvPicPr>
        <p:blipFill>
          <a:blip r:embed="rId10"/>
          <a:stretch>
            <a:fillRect/>
          </a:stretch>
        </p:blipFill>
        <p:spPr>
          <a:xfrm>
            <a:off x="7339763" y="4862117"/>
            <a:ext cx="751909" cy="595166"/>
          </a:xfrm>
          <a:prstGeom prst="rect">
            <a:avLst/>
          </a:prstGeom>
        </p:spPr>
      </p:pic>
      <p:pic>
        <p:nvPicPr>
          <p:cNvPr id="41" name="Grafik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8314" y="4361204"/>
            <a:ext cx="945374" cy="567224"/>
          </a:xfrm>
          <a:prstGeom prst="rect">
            <a:avLst/>
          </a:prstGeom>
        </p:spPr>
      </p:pic>
      <p:sp>
        <p:nvSpPr>
          <p:cNvPr id="24" name="Pfeil nach rechts 23"/>
          <p:cNvSpPr/>
          <p:nvPr/>
        </p:nvSpPr>
        <p:spPr>
          <a:xfrm rot="10800000">
            <a:off x="2741386" y="3567006"/>
            <a:ext cx="1632693" cy="20333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pic>
        <p:nvPicPr>
          <p:cNvPr id="53" name="Grafik 52"/>
          <p:cNvPicPr>
            <a:picLocks noChangeAspect="1"/>
          </p:cNvPicPr>
          <p:nvPr/>
        </p:nvPicPr>
        <p:blipFill>
          <a:blip r:embed="rId12"/>
          <a:stretch>
            <a:fillRect/>
          </a:stretch>
        </p:blipFill>
        <p:spPr>
          <a:xfrm>
            <a:off x="1957108" y="4819345"/>
            <a:ext cx="842536" cy="930235"/>
          </a:xfrm>
          <a:prstGeom prst="rect">
            <a:avLst/>
          </a:prstGeom>
        </p:spPr>
      </p:pic>
      <p:sp>
        <p:nvSpPr>
          <p:cNvPr id="55" name="Pfeil nach rechts 54"/>
          <p:cNvSpPr/>
          <p:nvPr/>
        </p:nvSpPr>
        <p:spPr>
          <a:xfrm rot="10800000">
            <a:off x="2741386" y="5026586"/>
            <a:ext cx="1632693" cy="20333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pic>
        <p:nvPicPr>
          <p:cNvPr id="30" name="Grafik 29"/>
          <p:cNvPicPr>
            <a:picLocks noChangeAspect="1"/>
          </p:cNvPicPr>
          <p:nvPr/>
        </p:nvPicPr>
        <p:blipFill rotWithShape="1">
          <a:blip r:embed="rId13"/>
          <a:srcRect t="4474" b="-1"/>
          <a:stretch/>
        </p:blipFill>
        <p:spPr>
          <a:xfrm>
            <a:off x="4594149" y="2326486"/>
            <a:ext cx="323840" cy="296728"/>
          </a:xfrm>
          <a:prstGeom prst="rect">
            <a:avLst/>
          </a:prstGeom>
          <a:solidFill>
            <a:schemeClr val="bg1"/>
          </a:solidFill>
          <a:effectLst>
            <a:outerShdw blurRad="50800" dist="50800" dir="5400000" algn="ctr" rotWithShape="0">
              <a:schemeClr val="bg1"/>
            </a:outerShdw>
          </a:effectLst>
        </p:spPr>
      </p:pic>
    </p:spTree>
    <p:custDataLst>
      <p:tags r:id="rId1"/>
    </p:custDataLst>
    <p:extLst>
      <p:ext uri="{BB962C8B-B14F-4D97-AF65-F5344CB8AC3E}">
        <p14:creationId xmlns:p14="http://schemas.microsoft.com/office/powerpoint/2010/main" val="304478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dirty="0"/>
              <a:t>Query PFM database (via voice control)</a:t>
            </a:r>
            <a:endParaRPr lang="de-CH" dirty="0"/>
          </a:p>
        </p:txBody>
      </p:sp>
      <p:sp>
        <p:nvSpPr>
          <p:cNvPr id="6" name="Textfeld 16"/>
          <p:cNvSpPr txBox="1"/>
          <p:nvPr/>
        </p:nvSpPr>
        <p:spPr>
          <a:xfrm>
            <a:off x="8580789" y="2441152"/>
            <a:ext cx="2731980" cy="3051109"/>
          </a:xfrm>
          <a:prstGeom prst="rect">
            <a:avLst/>
          </a:prstGeom>
        </p:spPr>
        <p:txBody>
          <a:bodyPr vert="horz" wrap="square" lIns="91440" tIns="45720" rIns="91440" bIns="45720" rtlCol="0" anchor="t">
            <a:noAutofit/>
          </a:bodyPr>
          <a:lstStyle/>
          <a:p>
            <a:pPr algn="l"/>
            <a:r>
              <a:rPr lang="en-AU" sz="1400" b="1" spc="100" dirty="0">
                <a:solidFill>
                  <a:srgbClr val="000000"/>
                </a:solidFill>
                <a:latin typeface="Arial" panose="020B0604020202020204" pitchFamily="34" charset="0"/>
                <a:ea typeface="Roboto Black" pitchFamily="2" charset="0"/>
                <a:cs typeface="Arial" panose="020B0604020202020204" pitchFamily="34" charset="0"/>
              </a:rPr>
              <a:t>Scenario</a:t>
            </a:r>
          </a:p>
          <a:p>
            <a:pPr algn="l"/>
            <a:endParaRPr lang="en-AU" sz="1400" spc="100" dirty="0">
              <a:solidFill>
                <a:srgbClr val="000000"/>
              </a:solidFill>
              <a:latin typeface="Arial" panose="020B0604020202020204" pitchFamily="34" charset="0"/>
              <a:ea typeface="Roboto Black" pitchFamily="2" charset="0"/>
              <a:cs typeface="Arial" panose="020B0604020202020204" pitchFamily="34" charset="0"/>
            </a:endParaRPr>
          </a:p>
          <a:p>
            <a:r>
              <a:rPr lang="en-US" sz="1400" dirty="0"/>
              <a:t>Query the PFM database using your voice via Siri, Cortana, Google Now or Amazon Echo.</a:t>
            </a:r>
            <a:br>
              <a:rPr lang="en-US" sz="1400" dirty="0"/>
            </a:br>
            <a:br>
              <a:rPr lang="en-US" sz="1400" dirty="0"/>
            </a:br>
            <a:r>
              <a:rPr lang="en-US" sz="1400" dirty="0"/>
              <a:t>For example:</a:t>
            </a:r>
            <a:br>
              <a:rPr lang="en-US" sz="1400" dirty="0"/>
            </a:br>
            <a:r>
              <a:rPr lang="en-US" sz="1400" dirty="0"/>
              <a:t>- "How much did I spend on restaurants last month?"</a:t>
            </a:r>
            <a:br>
              <a:rPr lang="en-US" sz="1400" dirty="0"/>
            </a:br>
            <a:r>
              <a:rPr lang="en-US" sz="1400" dirty="0"/>
              <a:t>- "How much do I have left in my groceries budget?"</a:t>
            </a:r>
            <a:br>
              <a:rPr lang="en-US" sz="1400" dirty="0"/>
            </a:br>
            <a:r>
              <a:rPr lang="en-US" sz="1400" dirty="0"/>
              <a:t>- "How much did I spend in Thailand this year?"</a:t>
            </a:r>
            <a:br>
              <a:rPr lang="en-US" sz="1400" dirty="0"/>
            </a:br>
            <a:r>
              <a:rPr lang="en-US" sz="1400" dirty="0"/>
              <a:t>- "When was the last time I went to Starbucks?" </a:t>
            </a:r>
            <a:endParaRPr lang="de-CH" sz="1400" dirty="0"/>
          </a:p>
          <a:p>
            <a:pPr algn="l"/>
            <a:endParaRPr lang="en-AU" sz="1400" spc="100" dirty="0">
              <a:solidFill>
                <a:srgbClr val="000000"/>
              </a:solidFill>
              <a:latin typeface="Arial" panose="020B0604020202020204" pitchFamily="34" charset="0"/>
              <a:ea typeface="Roboto Black" pitchFamily="2" charset="0"/>
              <a:cs typeface="Arial" panose="020B0604020202020204" pitchFamily="34" charset="0"/>
            </a:endParaRP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pic>
        <p:nvPicPr>
          <p:cNvPr id="5" name="Grafik 32"/>
          <p:cNvPicPr>
            <a:picLocks noChangeAspect="1"/>
          </p:cNvPicPr>
          <p:nvPr/>
        </p:nvPicPr>
        <p:blipFill>
          <a:blip r:embed="rId3"/>
          <a:stretch>
            <a:fillRect/>
          </a:stretch>
        </p:blipFill>
        <p:spPr>
          <a:xfrm>
            <a:off x="715462" y="3114267"/>
            <a:ext cx="1927215" cy="2136045"/>
          </a:xfrm>
          <a:prstGeom prst="rect">
            <a:avLst/>
          </a:prstGeom>
        </p:spPr>
      </p:pic>
      <p:pic>
        <p:nvPicPr>
          <p:cNvPr id="7" name="Picture 6"/>
          <p:cNvPicPr>
            <a:picLocks noChangeAspect="1"/>
          </p:cNvPicPr>
          <p:nvPr/>
        </p:nvPicPr>
        <p:blipFill>
          <a:blip r:embed="rId4"/>
          <a:stretch>
            <a:fillRect/>
          </a:stretch>
        </p:blipFill>
        <p:spPr>
          <a:xfrm>
            <a:off x="5493665" y="2207892"/>
            <a:ext cx="1990476" cy="1971429"/>
          </a:xfrm>
          <a:prstGeom prst="rect">
            <a:avLst/>
          </a:prstGeom>
        </p:spPr>
      </p:pic>
      <p:pic>
        <p:nvPicPr>
          <p:cNvPr id="8" name="Picture 7"/>
          <p:cNvPicPr>
            <a:picLocks noChangeAspect="1"/>
          </p:cNvPicPr>
          <p:nvPr/>
        </p:nvPicPr>
        <p:blipFill>
          <a:blip r:embed="rId5"/>
          <a:stretch>
            <a:fillRect/>
          </a:stretch>
        </p:blipFill>
        <p:spPr>
          <a:xfrm>
            <a:off x="4499831" y="4243003"/>
            <a:ext cx="3878138" cy="2014617"/>
          </a:xfrm>
          <a:prstGeom prst="rect">
            <a:avLst/>
          </a:prstGeom>
        </p:spPr>
      </p:pic>
      <p:sp>
        <p:nvSpPr>
          <p:cNvPr id="10" name="Textfeld 30"/>
          <p:cNvSpPr txBox="1"/>
          <p:nvPr/>
        </p:nvSpPr>
        <p:spPr>
          <a:xfrm>
            <a:off x="2528377" y="3105873"/>
            <a:ext cx="1486570" cy="819371"/>
          </a:xfrm>
          <a:prstGeom prst="rect">
            <a:avLst/>
          </a:prstGeom>
        </p:spPr>
        <p:txBody>
          <a:bodyPr vert="horz" wrap="square" lIns="91440" tIns="45720" rIns="91440" bIns="45720" rtlCol="0" anchor="t">
            <a:noAutofit/>
          </a:bodyPr>
          <a:lstStyle/>
          <a:p>
            <a:pPr algn="l"/>
            <a:r>
              <a:rPr lang="en-AU" sz="1000" b="1" spc="100" dirty="0">
                <a:solidFill>
                  <a:srgbClr val="000000"/>
                </a:solidFill>
                <a:latin typeface="Arial" panose="020B0604020202020204" pitchFamily="34" charset="0"/>
                <a:ea typeface="Roboto Black" pitchFamily="2" charset="0"/>
                <a:cs typeface="Arial" panose="020B0604020202020204" pitchFamily="34" charset="0"/>
              </a:rPr>
              <a:t>Voice recognition</a:t>
            </a:r>
          </a:p>
          <a:p>
            <a:pPr algn="l"/>
            <a:r>
              <a:rPr lang="en-AU" sz="1000" spc="100" dirty="0">
                <a:solidFill>
                  <a:srgbClr val="000000"/>
                </a:solidFill>
                <a:latin typeface="Arial" panose="020B0604020202020204" pitchFamily="34" charset="0"/>
                <a:ea typeface="Roboto Black" pitchFamily="2" charset="0"/>
                <a:cs typeface="Arial" panose="020B0604020202020204" pitchFamily="34" charset="0"/>
              </a:rPr>
              <a:t>Talk directly to the PFM</a:t>
            </a:r>
          </a:p>
          <a:p>
            <a:pPr algn="l"/>
            <a:endParaRPr lang="en-AU" sz="10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sp>
        <p:nvSpPr>
          <p:cNvPr id="11" name="Pfeil nach rechts 35"/>
          <p:cNvSpPr/>
          <p:nvPr/>
        </p:nvSpPr>
        <p:spPr>
          <a:xfrm>
            <a:off x="2537797" y="4179321"/>
            <a:ext cx="1632693" cy="20333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Pfeil nach rechts 23"/>
          <p:cNvSpPr/>
          <p:nvPr/>
        </p:nvSpPr>
        <p:spPr>
          <a:xfrm rot="10800000">
            <a:off x="2510089" y="4600500"/>
            <a:ext cx="1632693" cy="20333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custDataLst>
      <p:tags r:id="rId1"/>
    </p:custDataLst>
    <p:extLst>
      <p:ext uri="{BB962C8B-B14F-4D97-AF65-F5344CB8AC3E}">
        <p14:creationId xmlns:p14="http://schemas.microsoft.com/office/powerpoint/2010/main" val="3751518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items conditional on budget</a:t>
            </a:r>
          </a:p>
        </p:txBody>
      </p:sp>
      <p:sp>
        <p:nvSpPr>
          <p:cNvPr id="5" name="Textfeld 16"/>
          <p:cNvSpPr txBox="1"/>
          <p:nvPr/>
        </p:nvSpPr>
        <p:spPr>
          <a:xfrm>
            <a:off x="8580789" y="2441152"/>
            <a:ext cx="2731980" cy="3051109"/>
          </a:xfrm>
          <a:prstGeom prst="rect">
            <a:avLst/>
          </a:prstGeom>
        </p:spPr>
        <p:txBody>
          <a:bodyPr vert="horz" wrap="square" lIns="91440" tIns="45720" rIns="91440" bIns="45720" rtlCol="0" anchor="t">
            <a:noAutofit/>
          </a:bodyPr>
          <a:lstStyle/>
          <a:p>
            <a:pPr algn="l"/>
            <a:r>
              <a:rPr lang="en-AU" sz="1400" b="1" spc="100" dirty="0">
                <a:solidFill>
                  <a:srgbClr val="000000"/>
                </a:solidFill>
                <a:latin typeface="Arial" panose="020B0604020202020204" pitchFamily="34" charset="0"/>
                <a:ea typeface="Roboto Black" pitchFamily="2" charset="0"/>
                <a:cs typeface="Arial" panose="020B0604020202020204" pitchFamily="34" charset="0"/>
              </a:rPr>
              <a:t>Scenario</a:t>
            </a:r>
          </a:p>
          <a:p>
            <a:pPr algn="l"/>
            <a:endParaRPr lang="en-AU" sz="1400" spc="100" dirty="0">
              <a:solidFill>
                <a:srgbClr val="000000"/>
              </a:solidFill>
              <a:latin typeface="Arial" panose="020B0604020202020204" pitchFamily="34" charset="0"/>
              <a:ea typeface="Roboto Black" pitchFamily="2" charset="0"/>
              <a:cs typeface="Arial" panose="020B0604020202020204" pitchFamily="34" charset="0"/>
            </a:endParaRPr>
          </a:p>
          <a:p>
            <a:r>
              <a:rPr lang="en-US" sz="1400" dirty="0"/>
              <a:t>- Make an order for </a:t>
            </a:r>
            <a:r>
              <a:rPr lang="en-US" sz="1400" dirty="0" err="1"/>
              <a:t>sth</a:t>
            </a:r>
            <a:r>
              <a:rPr lang="en-US" sz="1400" dirty="0"/>
              <a:t>. conditional on the remaining budget. For example, if one wants to buy some nice bottles of wine, one could say: "Siri, order as many bottles of wine XYZ as my budget allows".</a:t>
            </a:r>
          </a:p>
          <a:p>
            <a:r>
              <a:rPr lang="en-US" sz="1400" dirty="0"/>
              <a:t>- Place a recurrent order, conditional on the budget situation. </a:t>
            </a:r>
            <a:r>
              <a:rPr lang="en-US" sz="1400" dirty="0" err="1"/>
              <a:t>F.ex</a:t>
            </a:r>
            <a:r>
              <a:rPr lang="en-US" sz="1400" dirty="0"/>
              <a:t>. at the end of every month 4 bottles of wine are ordered, but only if there is more than 100CHF left in the groceries budget.</a:t>
            </a:r>
            <a:endParaRPr lang="de-CH" sz="1400" dirty="0"/>
          </a:p>
          <a:p>
            <a:r>
              <a:rPr lang="en-US" sz="1400" dirty="0"/>
              <a:t> </a:t>
            </a:r>
            <a:endParaRPr lang="de-CH" sz="1400" dirty="0"/>
          </a:p>
          <a:p>
            <a:pPr algn="l"/>
            <a:endParaRPr lang="en-AU" sz="1400" spc="100" dirty="0">
              <a:solidFill>
                <a:srgbClr val="000000"/>
              </a:solidFill>
              <a:latin typeface="Arial" panose="020B0604020202020204" pitchFamily="34" charset="0"/>
              <a:ea typeface="Roboto Black" pitchFamily="2" charset="0"/>
              <a:cs typeface="Arial" panose="020B0604020202020204" pitchFamily="34" charset="0"/>
            </a:endParaRP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a:p>
            <a:pPr algn="l"/>
            <a:endParaRPr lang="en-AU" sz="14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pic>
        <p:nvPicPr>
          <p:cNvPr id="6" name="Grafik 32"/>
          <p:cNvPicPr>
            <a:picLocks noChangeAspect="1"/>
          </p:cNvPicPr>
          <p:nvPr/>
        </p:nvPicPr>
        <p:blipFill>
          <a:blip r:embed="rId3"/>
          <a:stretch>
            <a:fillRect/>
          </a:stretch>
        </p:blipFill>
        <p:spPr>
          <a:xfrm>
            <a:off x="1097280" y="3114268"/>
            <a:ext cx="1927215" cy="2136045"/>
          </a:xfrm>
          <a:prstGeom prst="rect">
            <a:avLst/>
          </a:prstGeom>
        </p:spPr>
      </p:pic>
      <p:sp>
        <p:nvSpPr>
          <p:cNvPr id="8" name="Textfeld 30"/>
          <p:cNvSpPr txBox="1"/>
          <p:nvPr/>
        </p:nvSpPr>
        <p:spPr>
          <a:xfrm>
            <a:off x="2528377" y="3105873"/>
            <a:ext cx="1486570" cy="819371"/>
          </a:xfrm>
          <a:prstGeom prst="rect">
            <a:avLst/>
          </a:prstGeom>
        </p:spPr>
        <p:txBody>
          <a:bodyPr vert="horz" wrap="square" lIns="91440" tIns="45720" rIns="91440" bIns="45720" rtlCol="0" anchor="t">
            <a:noAutofit/>
          </a:bodyPr>
          <a:lstStyle/>
          <a:p>
            <a:pPr algn="l"/>
            <a:r>
              <a:rPr lang="en-AU" sz="1000" b="1" spc="100" dirty="0">
                <a:solidFill>
                  <a:srgbClr val="000000"/>
                </a:solidFill>
                <a:latin typeface="Arial" panose="020B0604020202020204" pitchFamily="34" charset="0"/>
                <a:ea typeface="Roboto Black" pitchFamily="2" charset="0"/>
                <a:cs typeface="Arial" panose="020B0604020202020204" pitchFamily="34" charset="0"/>
              </a:rPr>
              <a:t>Voice recognition</a:t>
            </a:r>
          </a:p>
          <a:p>
            <a:pPr algn="l"/>
            <a:r>
              <a:rPr lang="en-AU" sz="1000" spc="100" dirty="0">
                <a:solidFill>
                  <a:srgbClr val="000000"/>
                </a:solidFill>
                <a:latin typeface="Arial" panose="020B0604020202020204" pitchFamily="34" charset="0"/>
                <a:ea typeface="Roboto Black" pitchFamily="2" charset="0"/>
                <a:cs typeface="Arial" panose="020B0604020202020204" pitchFamily="34" charset="0"/>
              </a:rPr>
              <a:t>Conditional ordering Wine</a:t>
            </a:r>
          </a:p>
          <a:p>
            <a:pPr algn="l"/>
            <a:endParaRPr lang="en-AU" sz="1000" spc="100" dirty="0">
              <a:solidFill>
                <a:srgbClr val="000000"/>
              </a:solidFill>
              <a:latin typeface="Arial" panose="020B0604020202020204" pitchFamily="34" charset="0"/>
              <a:ea typeface="Roboto Regular" panose="02000000000000000000" pitchFamily="2" charset="0"/>
              <a:cs typeface="Arial" panose="020B0604020202020204" pitchFamily="34" charset="0"/>
            </a:endParaRPr>
          </a:p>
        </p:txBody>
      </p:sp>
      <p:sp>
        <p:nvSpPr>
          <p:cNvPr id="9" name="Pfeil nach rechts 35"/>
          <p:cNvSpPr/>
          <p:nvPr/>
        </p:nvSpPr>
        <p:spPr>
          <a:xfrm>
            <a:off x="2537797" y="4179321"/>
            <a:ext cx="1632693" cy="20333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 name="Pfeil nach rechts 23"/>
          <p:cNvSpPr/>
          <p:nvPr/>
        </p:nvSpPr>
        <p:spPr>
          <a:xfrm rot="10800000">
            <a:off x="2510089" y="4600500"/>
            <a:ext cx="1632693" cy="20333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Textfeld 45"/>
          <p:cNvSpPr txBox="1"/>
          <p:nvPr/>
        </p:nvSpPr>
        <p:spPr>
          <a:xfrm>
            <a:off x="4878994" y="4761303"/>
            <a:ext cx="914400" cy="914400"/>
          </a:xfrm>
          <a:prstGeom prst="rect">
            <a:avLst/>
          </a:prstGeom>
        </p:spPr>
        <p:txBody>
          <a:bodyPr vert="horz" wrap="none" lIns="91440" tIns="45720" rIns="91440" bIns="45720" rtlCol="0" anchor="ctr">
            <a:normAutofit/>
          </a:bodyPr>
          <a:lstStyle/>
          <a:p>
            <a:pPr algn="l"/>
            <a:r>
              <a:rPr lang="de-CH" sz="1400" spc="100" dirty="0" err="1">
                <a:solidFill>
                  <a:srgbClr val="000000"/>
                </a:solidFill>
                <a:latin typeface="Roboto Black" pitchFamily="2" charset="0"/>
                <a:ea typeface="Roboto Black" pitchFamily="2" charset="0"/>
                <a:cs typeface="Roboto Thin"/>
              </a:rPr>
              <a:t>Wine</a:t>
            </a:r>
            <a:endParaRPr lang="de-CH" sz="1400" spc="100" dirty="0">
              <a:solidFill>
                <a:srgbClr val="000000"/>
              </a:solidFill>
              <a:latin typeface="Roboto Black" pitchFamily="2" charset="0"/>
              <a:ea typeface="Roboto Black" pitchFamily="2" charset="0"/>
              <a:cs typeface="Roboto Thin"/>
            </a:endParaRPr>
          </a:p>
        </p:txBody>
      </p:sp>
      <p:pic>
        <p:nvPicPr>
          <p:cNvPr id="3" name="Picture 2"/>
          <p:cNvPicPr>
            <a:picLocks noChangeAspect="1"/>
          </p:cNvPicPr>
          <p:nvPr/>
        </p:nvPicPr>
        <p:blipFill>
          <a:blip r:embed="rId4"/>
          <a:stretch>
            <a:fillRect/>
          </a:stretch>
        </p:blipFill>
        <p:spPr>
          <a:xfrm>
            <a:off x="4784446" y="2819385"/>
            <a:ext cx="964255" cy="2211718"/>
          </a:xfrm>
          <a:prstGeom prst="rect">
            <a:avLst/>
          </a:prstGeom>
        </p:spPr>
      </p:pic>
    </p:spTree>
    <p:custDataLst>
      <p:tags r:id="rId1"/>
    </p:custDataLst>
    <p:extLst>
      <p:ext uri="{BB962C8B-B14F-4D97-AF65-F5344CB8AC3E}">
        <p14:creationId xmlns:p14="http://schemas.microsoft.com/office/powerpoint/2010/main" val="391654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2145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2" name="Title 1"/>
          <p:cNvSpPr>
            <a:spLocks noGrp="1"/>
          </p:cNvSpPr>
          <p:nvPr>
            <p:ph type="ctrTitle"/>
          </p:nvPr>
        </p:nvSpPr>
        <p:spPr>
          <a:xfrm>
            <a:off x="1097279" y="758952"/>
            <a:ext cx="10731305" cy="3566160"/>
          </a:xfrm>
        </p:spPr>
        <p:txBody>
          <a:bodyPr>
            <a:normAutofit/>
          </a:bodyPr>
          <a:lstStyle/>
          <a:p>
            <a:r>
              <a:rPr lang="it-CH" sz="6600" dirty="0">
                <a:solidFill>
                  <a:schemeClr val="bg1"/>
                </a:solidFill>
              </a:rPr>
              <a:t>API Speech &amp; </a:t>
            </a:r>
            <a:r>
              <a:rPr lang="it-CH" sz="6600" dirty="0" err="1">
                <a:solidFill>
                  <a:schemeClr val="bg1"/>
                </a:solidFill>
              </a:rPr>
              <a:t>Facial</a:t>
            </a:r>
            <a:r>
              <a:rPr lang="it-CH" sz="6600" dirty="0">
                <a:solidFill>
                  <a:schemeClr val="bg1"/>
                </a:solidFill>
              </a:rPr>
              <a:t> </a:t>
            </a:r>
            <a:r>
              <a:rPr lang="it-CH" sz="6600" dirty="0" err="1">
                <a:solidFill>
                  <a:schemeClr val="bg1"/>
                </a:solidFill>
              </a:rPr>
              <a:t>Recognition</a:t>
            </a:r>
            <a:br>
              <a:rPr lang="it-CH" sz="6600" dirty="0">
                <a:solidFill>
                  <a:schemeClr val="bg1"/>
                </a:solidFill>
              </a:rPr>
            </a:br>
            <a:r>
              <a:rPr lang="it-CH" sz="3200" dirty="0" err="1">
                <a:solidFill>
                  <a:schemeClr val="bg1"/>
                </a:solidFill>
              </a:rPr>
              <a:t>your</a:t>
            </a:r>
            <a:r>
              <a:rPr lang="it-CH" sz="3200" dirty="0">
                <a:solidFill>
                  <a:schemeClr val="bg1"/>
                </a:solidFill>
              </a:rPr>
              <a:t> body </a:t>
            </a:r>
            <a:r>
              <a:rPr lang="it-CH" sz="3200" dirty="0" err="1">
                <a:solidFill>
                  <a:schemeClr val="bg1"/>
                </a:solidFill>
              </a:rPr>
              <a:t>interface</a:t>
            </a:r>
            <a:endParaRPr lang="it-CH" sz="3200" dirty="0">
              <a:solidFill>
                <a:schemeClr val="bg1"/>
              </a:solidFill>
            </a:endParaRPr>
          </a:p>
        </p:txBody>
      </p:sp>
      <p:pic>
        <p:nvPicPr>
          <p:cNvPr id="6" name="Picture 4" descr="http://hackzurich.com/hackathon_og_image_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8727"/>
          <a:stretch/>
        </p:blipFill>
        <p:spPr bwMode="auto">
          <a:xfrm>
            <a:off x="0" y="0"/>
            <a:ext cx="2110152" cy="23150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55076" y="4812036"/>
            <a:ext cx="1326453" cy="353943"/>
          </a:xfrm>
          <a:prstGeom prst="rect">
            <a:avLst/>
          </a:prstGeom>
        </p:spPr>
        <p:txBody>
          <a:bodyPr wrap="none">
            <a:spAutoFit/>
          </a:bodyPr>
          <a:lstStyle/>
          <a:p>
            <a:pPr>
              <a:lnSpc>
                <a:spcPct val="85000"/>
              </a:lnSpc>
              <a:spcBef>
                <a:spcPct val="0"/>
              </a:spcBef>
            </a:pPr>
            <a:r>
              <a:rPr lang="de-CH" sz="2000" spc="-50" dirty="0" err="1">
                <a:solidFill>
                  <a:schemeClr val="bg1"/>
                </a:solidFill>
                <a:latin typeface="+mj-lt"/>
                <a:ea typeface="+mj-ea"/>
                <a:cs typeface="+mj-cs"/>
              </a:rPr>
              <a:t>provided</a:t>
            </a:r>
            <a:r>
              <a:rPr lang="de-CH" sz="2000" spc="-50" dirty="0">
                <a:solidFill>
                  <a:schemeClr val="bg1"/>
                </a:solidFill>
                <a:latin typeface="+mj-lt"/>
                <a:ea typeface="+mj-ea"/>
                <a:cs typeface="+mj-cs"/>
              </a:rPr>
              <a:t> </a:t>
            </a:r>
            <a:r>
              <a:rPr lang="de-CH" sz="2000" spc="-50" dirty="0" err="1">
                <a:solidFill>
                  <a:schemeClr val="bg1"/>
                </a:solidFill>
                <a:latin typeface="+mj-lt"/>
                <a:ea typeface="+mj-ea"/>
                <a:cs typeface="+mj-cs"/>
              </a:rPr>
              <a:t>by</a:t>
            </a:r>
            <a:endParaRPr lang="de-CH" sz="2000" spc="-50" dirty="0">
              <a:solidFill>
                <a:schemeClr val="bg1"/>
              </a:solidFill>
              <a:latin typeface="+mj-lt"/>
              <a:ea typeface="+mj-ea"/>
              <a:cs typeface="+mj-cs"/>
            </a:endParaRPr>
          </a:p>
        </p:txBody>
      </p:sp>
      <p:pic>
        <p:nvPicPr>
          <p:cNvPr id="7" name="Picture 2" descr="http://hackzurich.com/sponsors/logo-raiffeis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280" y="5555011"/>
            <a:ext cx="2680604" cy="4185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85425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API </a:t>
            </a:r>
            <a:r>
              <a:rPr lang="de-CH" dirty="0" err="1"/>
              <a:t>Documentation</a:t>
            </a:r>
            <a:r>
              <a:rPr lang="de-CH" dirty="0"/>
              <a:t> – Speech </a:t>
            </a:r>
            <a:r>
              <a:rPr lang="de-CH" dirty="0" err="1"/>
              <a:t>Commands</a:t>
            </a:r>
            <a:endParaRPr lang="de-CH" dirty="0"/>
          </a:p>
        </p:txBody>
      </p:sp>
      <p:sp>
        <p:nvSpPr>
          <p:cNvPr id="3" name="Content Placeholder 2"/>
          <p:cNvSpPr>
            <a:spLocks noGrp="1"/>
          </p:cNvSpPr>
          <p:nvPr>
            <p:ph idx="1"/>
          </p:nvPr>
        </p:nvSpPr>
        <p:spPr/>
        <p:txBody>
          <a:bodyPr>
            <a:normAutofit fontScale="92500"/>
          </a:bodyPr>
          <a:lstStyle/>
          <a:p>
            <a:r>
              <a:rPr lang="de-CH" sz="2400" dirty="0" err="1"/>
              <a:t>Using</a:t>
            </a:r>
            <a:r>
              <a:rPr lang="de-CH" sz="2400" dirty="0"/>
              <a:t> Microsoft Bing Speech API. </a:t>
            </a:r>
            <a:r>
              <a:rPr lang="en-US" dirty="0"/>
              <a:t>This API is a cloud-based API that provides advanced algorithms to process spoken language. With this API, developers can add speech driven actions to their applications including real-time interaction with the user.</a:t>
            </a:r>
          </a:p>
          <a:p>
            <a:r>
              <a:rPr lang="en-US" dirty="0"/>
              <a:t>Microsoft's cross-platform REST API enables speech capabilities on all internet-connected devices.</a:t>
            </a:r>
            <a:endParaRPr lang="de-CH" sz="2400" dirty="0"/>
          </a:p>
          <a:p>
            <a:r>
              <a:rPr lang="de-CH" sz="2400" b="1" dirty="0"/>
              <a:t>API </a:t>
            </a:r>
            <a:r>
              <a:rPr lang="de-CH" sz="2400" b="1" dirty="0" err="1"/>
              <a:t>Documentation</a:t>
            </a:r>
            <a:br>
              <a:rPr lang="de-CH" sz="2400" dirty="0"/>
            </a:br>
            <a:r>
              <a:rPr lang="de-CH" sz="2400" dirty="0">
                <a:hlinkClick r:id="rId3"/>
              </a:rPr>
              <a:t>https://www.microsoft.com/cognitive-services/en-us/speech-api/documentation/overview</a:t>
            </a:r>
            <a:endParaRPr lang="de-CH" sz="2400" dirty="0"/>
          </a:p>
          <a:p>
            <a:r>
              <a:rPr lang="de-CH" sz="2400" b="1" dirty="0"/>
              <a:t>Sample </a:t>
            </a:r>
            <a:r>
              <a:rPr lang="de-CH" sz="2400" b="1" dirty="0" err="1"/>
              <a:t>for</a:t>
            </a:r>
            <a:r>
              <a:rPr lang="de-CH" sz="2400" b="1" dirty="0"/>
              <a:t> JS Implementation</a:t>
            </a:r>
            <a:br>
              <a:rPr lang="de-CH" sz="2400" dirty="0"/>
            </a:br>
            <a:r>
              <a:rPr lang="de-CH" sz="2400" dirty="0">
                <a:hlinkClick r:id="rId4"/>
              </a:rPr>
              <a:t>https://www.microsoft.com/cognitive-services/en-us/speech-api/documentation/getstarted/getstartedjs</a:t>
            </a:r>
            <a:r>
              <a:rPr lang="de-CH" sz="2400" dirty="0"/>
              <a:t> </a:t>
            </a:r>
          </a:p>
          <a:p>
            <a:r>
              <a:rPr lang="de-CH" sz="2400" dirty="0"/>
              <a:t>Coupons </a:t>
            </a:r>
            <a:r>
              <a:rPr lang="de-CH" sz="2400" dirty="0" err="1"/>
              <a:t>for</a:t>
            </a:r>
            <a:r>
              <a:rPr lang="de-CH" sz="2400" dirty="0"/>
              <a:t> </a:t>
            </a:r>
            <a:r>
              <a:rPr lang="de-CH" sz="2400" dirty="0" err="1"/>
              <a:t>Azure</a:t>
            </a:r>
            <a:r>
              <a:rPr lang="de-CH" sz="2400" dirty="0"/>
              <a:t> @ Raiffeisen Stand</a:t>
            </a:r>
          </a:p>
        </p:txBody>
      </p:sp>
    </p:spTree>
    <p:custDataLst>
      <p:tags r:id="rId1"/>
    </p:custDataLst>
    <p:extLst>
      <p:ext uri="{BB962C8B-B14F-4D97-AF65-F5344CB8AC3E}">
        <p14:creationId xmlns:p14="http://schemas.microsoft.com/office/powerpoint/2010/main" val="1723283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CH" dirty="0"/>
              <a:t>API </a:t>
            </a:r>
            <a:r>
              <a:rPr lang="de-CH" dirty="0" err="1"/>
              <a:t>Documentation</a:t>
            </a:r>
            <a:r>
              <a:rPr lang="de-CH" dirty="0"/>
              <a:t> – </a:t>
            </a:r>
            <a:r>
              <a:rPr lang="de-CH" dirty="0" err="1"/>
              <a:t>Facial</a:t>
            </a:r>
            <a:r>
              <a:rPr lang="de-CH" dirty="0"/>
              <a:t> </a:t>
            </a:r>
            <a:r>
              <a:rPr lang="de-CH" dirty="0" err="1"/>
              <a:t>Verification</a:t>
            </a:r>
            <a:br>
              <a:rPr lang="de-CH" dirty="0"/>
            </a:br>
            <a:r>
              <a:rPr lang="en-US" sz="3100" dirty="0"/>
              <a:t>Used for identifying the delivery of a Gold Bar via Face Recognition</a:t>
            </a:r>
            <a:endParaRPr lang="de-CH" dirty="0"/>
          </a:p>
        </p:txBody>
      </p:sp>
      <p:sp>
        <p:nvSpPr>
          <p:cNvPr id="3" name="Content Placeholder 2"/>
          <p:cNvSpPr>
            <a:spLocks noGrp="1"/>
          </p:cNvSpPr>
          <p:nvPr>
            <p:ph idx="1"/>
          </p:nvPr>
        </p:nvSpPr>
        <p:spPr/>
        <p:txBody>
          <a:bodyPr>
            <a:normAutofit fontScale="70000" lnSpcReduction="20000"/>
          </a:bodyPr>
          <a:lstStyle/>
          <a:p>
            <a:r>
              <a:rPr lang="de-CH" sz="2300" dirty="0" err="1"/>
              <a:t>Using</a:t>
            </a:r>
            <a:r>
              <a:rPr lang="de-CH" sz="2300" dirty="0"/>
              <a:t> Microsoft </a:t>
            </a:r>
          </a:p>
          <a:p>
            <a:r>
              <a:rPr lang="de-CH" sz="2300" dirty="0" err="1"/>
              <a:t>Using</a:t>
            </a:r>
            <a:r>
              <a:rPr lang="de-CH" sz="2300" dirty="0"/>
              <a:t> Microsoft Bing Speech API. </a:t>
            </a:r>
            <a:r>
              <a:rPr lang="en-US" sz="2300" dirty="0"/>
              <a:t>This API is a cloud-based API that provides advanced algorithms to process spoken language. With this API, developers can add speech driven actions to their applications including real-time interaction with the user.</a:t>
            </a:r>
          </a:p>
          <a:p>
            <a:r>
              <a:rPr lang="en-US" sz="2300" dirty="0"/>
              <a:t>Microsoft's cross-platform REST API enables speech capabilities on all internet-connected devices.</a:t>
            </a:r>
            <a:endParaRPr lang="de-CH" sz="2300" dirty="0"/>
          </a:p>
          <a:p>
            <a:r>
              <a:rPr lang="de-CH" sz="2300" b="1" dirty="0"/>
              <a:t>API </a:t>
            </a:r>
            <a:r>
              <a:rPr lang="de-CH" sz="2300" b="1" dirty="0" err="1"/>
              <a:t>Documentation</a:t>
            </a:r>
            <a:br>
              <a:rPr lang="de-CH" sz="2300" dirty="0"/>
            </a:br>
            <a:r>
              <a:rPr lang="de-CH" sz="2300" dirty="0">
                <a:hlinkClick r:id="rId3"/>
              </a:rPr>
              <a:t>https://www.microsoft.com/cognitive-services/en-us/face-api</a:t>
            </a:r>
            <a:br>
              <a:rPr lang="de-CH" sz="2300" dirty="0"/>
            </a:br>
            <a:r>
              <a:rPr lang="de-CH" sz="2300" dirty="0">
                <a:hlinkClick r:id="rId4"/>
              </a:rPr>
              <a:t>https://dev.projectoxford.ai/docs/services/563879b61984550e40cbbe8d/operations/563879b61984550f3039523a</a:t>
            </a:r>
            <a:r>
              <a:rPr lang="de-CH" sz="2300" dirty="0"/>
              <a:t> </a:t>
            </a:r>
          </a:p>
          <a:p>
            <a:r>
              <a:rPr lang="de-CH" sz="2300" b="1" dirty="0"/>
              <a:t>Sample Implementation</a:t>
            </a:r>
          </a:p>
          <a:p>
            <a:r>
              <a:rPr lang="de-CH" sz="2300" dirty="0">
                <a:hlinkClick r:id="rId5"/>
              </a:rPr>
              <a:t>https://dev.projectoxford.ai/docs/services/563879b61984550e40cbbe8d/operations/563879b61984550f3039523a/console</a:t>
            </a:r>
            <a:endParaRPr lang="de-CH" sz="2300" dirty="0"/>
          </a:p>
          <a:p>
            <a:endParaRPr lang="de-CH" sz="2300" dirty="0"/>
          </a:p>
          <a:p>
            <a:r>
              <a:rPr lang="de-CH" sz="2300" dirty="0"/>
              <a:t>Coupons </a:t>
            </a:r>
            <a:r>
              <a:rPr lang="de-CH" sz="2300" dirty="0" err="1"/>
              <a:t>for</a:t>
            </a:r>
            <a:r>
              <a:rPr lang="de-CH" sz="2300" dirty="0"/>
              <a:t> </a:t>
            </a:r>
            <a:r>
              <a:rPr lang="de-CH" sz="2300" dirty="0" err="1"/>
              <a:t>Azure</a:t>
            </a:r>
            <a:r>
              <a:rPr lang="de-CH" sz="2300" dirty="0"/>
              <a:t> @ Raiffeisen Stand</a:t>
            </a:r>
          </a:p>
          <a:p>
            <a:endParaRPr lang="de-CH" dirty="0"/>
          </a:p>
        </p:txBody>
      </p:sp>
    </p:spTree>
    <p:custDataLst>
      <p:tags r:id="rId1"/>
    </p:custDataLst>
    <p:extLst>
      <p:ext uri="{BB962C8B-B14F-4D97-AF65-F5344CB8AC3E}">
        <p14:creationId xmlns:p14="http://schemas.microsoft.com/office/powerpoint/2010/main" val="3341388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2145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2" name="Title 1"/>
          <p:cNvSpPr>
            <a:spLocks noGrp="1"/>
          </p:cNvSpPr>
          <p:nvPr>
            <p:ph type="ctrTitle"/>
          </p:nvPr>
        </p:nvSpPr>
        <p:spPr/>
        <p:txBody>
          <a:bodyPr>
            <a:normAutofit/>
          </a:bodyPr>
          <a:lstStyle/>
          <a:p>
            <a:r>
              <a:rPr lang="it-CH" sz="7200" dirty="0" err="1">
                <a:solidFill>
                  <a:schemeClr val="bg1"/>
                </a:solidFill>
              </a:rPr>
              <a:t>Joy</a:t>
            </a:r>
            <a:br>
              <a:rPr lang="it-CH" sz="7200" dirty="0">
                <a:solidFill>
                  <a:schemeClr val="bg1"/>
                </a:solidFill>
              </a:rPr>
            </a:br>
            <a:r>
              <a:rPr lang="it-CH" sz="3600" dirty="0" err="1">
                <a:solidFill>
                  <a:schemeClr val="bg1"/>
                </a:solidFill>
              </a:rPr>
              <a:t>order</a:t>
            </a:r>
            <a:r>
              <a:rPr lang="it-CH" sz="3600" dirty="0">
                <a:solidFill>
                  <a:schemeClr val="bg1"/>
                </a:solidFill>
              </a:rPr>
              <a:t> </a:t>
            </a:r>
            <a:r>
              <a:rPr lang="it-CH" sz="3600" dirty="0" err="1">
                <a:solidFill>
                  <a:schemeClr val="bg1"/>
                </a:solidFill>
              </a:rPr>
              <a:t>app</a:t>
            </a:r>
            <a:r>
              <a:rPr lang="it-CH" sz="3600" dirty="0">
                <a:solidFill>
                  <a:schemeClr val="bg1"/>
                </a:solidFill>
              </a:rPr>
              <a:t> </a:t>
            </a:r>
            <a:r>
              <a:rPr lang="it-CH" sz="3600" dirty="0" err="1">
                <a:solidFill>
                  <a:schemeClr val="bg1"/>
                </a:solidFill>
              </a:rPr>
              <a:t>skeleton</a:t>
            </a:r>
            <a:endParaRPr lang="it-CH" sz="3600" dirty="0">
              <a:solidFill>
                <a:schemeClr val="bg1"/>
              </a:solidFill>
            </a:endParaRPr>
          </a:p>
        </p:txBody>
      </p:sp>
      <p:pic>
        <p:nvPicPr>
          <p:cNvPr id="6" name="Picture 4" descr="http://hackzurich.com/hackathon_og_image_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8727"/>
          <a:stretch/>
        </p:blipFill>
        <p:spPr bwMode="auto">
          <a:xfrm>
            <a:off x="0" y="0"/>
            <a:ext cx="2110152" cy="23150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55076" y="4812036"/>
            <a:ext cx="1326453" cy="353943"/>
          </a:xfrm>
          <a:prstGeom prst="rect">
            <a:avLst/>
          </a:prstGeom>
        </p:spPr>
        <p:txBody>
          <a:bodyPr wrap="none">
            <a:spAutoFit/>
          </a:bodyPr>
          <a:lstStyle/>
          <a:p>
            <a:pPr>
              <a:lnSpc>
                <a:spcPct val="85000"/>
              </a:lnSpc>
              <a:spcBef>
                <a:spcPct val="0"/>
              </a:spcBef>
            </a:pPr>
            <a:r>
              <a:rPr lang="de-CH" sz="2000" spc="-50" dirty="0" err="1">
                <a:solidFill>
                  <a:schemeClr val="bg1"/>
                </a:solidFill>
                <a:latin typeface="+mj-lt"/>
                <a:ea typeface="+mj-ea"/>
                <a:cs typeface="+mj-cs"/>
              </a:rPr>
              <a:t>provided</a:t>
            </a:r>
            <a:r>
              <a:rPr lang="de-CH" sz="2000" spc="-50" dirty="0">
                <a:solidFill>
                  <a:schemeClr val="bg1"/>
                </a:solidFill>
                <a:latin typeface="+mj-lt"/>
                <a:ea typeface="+mj-ea"/>
                <a:cs typeface="+mj-cs"/>
              </a:rPr>
              <a:t> </a:t>
            </a:r>
            <a:r>
              <a:rPr lang="de-CH" sz="2000" spc="-50" dirty="0" err="1">
                <a:solidFill>
                  <a:schemeClr val="bg1"/>
                </a:solidFill>
                <a:latin typeface="+mj-lt"/>
                <a:ea typeface="+mj-ea"/>
                <a:cs typeface="+mj-cs"/>
              </a:rPr>
              <a:t>by</a:t>
            </a:r>
            <a:endParaRPr lang="de-CH" sz="2000" spc="-50" dirty="0">
              <a:solidFill>
                <a:schemeClr val="bg1"/>
              </a:solidFill>
              <a:latin typeface="+mj-lt"/>
              <a:ea typeface="+mj-ea"/>
              <a:cs typeface="+mj-cs"/>
            </a:endParaRPr>
          </a:p>
        </p:txBody>
      </p:sp>
      <p:pic>
        <p:nvPicPr>
          <p:cNvPr id="7" name="Picture 2" descr="Image result for logo ti&amp;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5741" y="5449482"/>
            <a:ext cx="1288214" cy="6789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424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ea typeface="Roboto Black" pitchFamily="2" charset="0"/>
                <a:cs typeface="Arial" panose="020B0604020202020204" pitchFamily="34" charset="0"/>
              </a:rPr>
              <a:t>What is “Joy”?</a:t>
            </a:r>
            <a:endParaRPr lang="de-CH" dirty="0"/>
          </a:p>
        </p:txBody>
      </p:sp>
      <p:sp>
        <p:nvSpPr>
          <p:cNvPr id="3" name="Content Placeholder 2"/>
          <p:cNvSpPr>
            <a:spLocks noGrp="1"/>
          </p:cNvSpPr>
          <p:nvPr>
            <p:ph idx="1"/>
          </p:nvPr>
        </p:nvSpPr>
        <p:spPr>
          <a:xfrm>
            <a:off x="1226234" y="1855777"/>
            <a:ext cx="10058400" cy="4023360"/>
          </a:xfrm>
        </p:spPr>
        <p:txBody>
          <a:bodyPr>
            <a:normAutofit/>
          </a:bodyPr>
          <a:lstStyle/>
          <a:p>
            <a:pPr marL="0" indent="0">
              <a:buNone/>
            </a:pPr>
            <a:r>
              <a:rPr lang="en-AU" dirty="0">
                <a:latin typeface="+mj-lt"/>
                <a:cs typeface="Arial" panose="020B0604020202020204" pitchFamily="34" charset="0"/>
              </a:rPr>
              <a:t>We provided a Payment App which you may use as a quick-start for you payment solution or helps to quickly implement the </a:t>
            </a:r>
            <a:r>
              <a:rPr lang="en-AU" dirty="0" err="1">
                <a:latin typeface="+mj-lt"/>
                <a:cs typeface="Arial" panose="020B0604020202020204" pitchFamily="34" charset="0"/>
              </a:rPr>
              <a:t>Aduno</a:t>
            </a:r>
            <a:r>
              <a:rPr lang="en-AU" dirty="0">
                <a:latin typeface="+mj-lt"/>
                <a:cs typeface="Arial" panose="020B0604020202020204" pitchFamily="34" charset="0"/>
              </a:rPr>
              <a:t> payment interface.</a:t>
            </a:r>
          </a:p>
          <a:p>
            <a:pPr marL="0" indent="0">
              <a:buNone/>
            </a:pPr>
            <a:r>
              <a:rPr lang="en-AU" dirty="0">
                <a:latin typeface="+mj-lt"/>
                <a:ea typeface="Roboto Black" pitchFamily="2" charset="0"/>
                <a:cs typeface="Arial" panose="020B0604020202020204" pitchFamily="34" charset="0"/>
              </a:rPr>
              <a:t>The basic use case is</a:t>
            </a:r>
            <a:r>
              <a:rPr lang="x-none" dirty="0">
                <a:latin typeface="+mj-lt"/>
                <a:ea typeface="Roboto Black" pitchFamily="2" charset="0"/>
                <a:cs typeface="Arial" panose="020B0604020202020204" pitchFamily="34" charset="0"/>
              </a:rPr>
              <a:t> ...</a:t>
            </a:r>
            <a:endParaRPr lang="en-AU" dirty="0">
              <a:latin typeface="+mj-lt"/>
              <a:ea typeface="Roboto Black" pitchFamily="2" charset="0"/>
              <a:cs typeface="Arial" panose="020B0604020202020204" pitchFamily="34" charset="0"/>
            </a:endParaRPr>
          </a:p>
          <a:p>
            <a:pPr>
              <a:buFontTx/>
              <a:buChar char="-"/>
            </a:pPr>
            <a:r>
              <a:rPr lang="en-AU" dirty="0">
                <a:latin typeface="+mj-lt"/>
                <a:cs typeface="Arial" panose="020B0604020202020204" pitchFamily="34" charset="0"/>
              </a:rPr>
              <a:t>The Joy app “enters a shop” (check-in is done automatically with Bluetooth beacons).</a:t>
            </a:r>
          </a:p>
          <a:p>
            <a:pPr>
              <a:buFontTx/>
              <a:buChar char="-"/>
            </a:pPr>
            <a:r>
              <a:rPr lang="en-AU" dirty="0">
                <a:latin typeface="+mj-lt"/>
                <a:cs typeface="Arial" panose="020B0604020202020204" pitchFamily="34" charset="0"/>
              </a:rPr>
              <a:t>User selects bananas and chocolate. </a:t>
            </a:r>
          </a:p>
          <a:p>
            <a:pPr>
              <a:buFontTx/>
              <a:buChar char="-"/>
            </a:pPr>
            <a:r>
              <a:rPr lang="en-AU" dirty="0">
                <a:latin typeface="+mj-lt"/>
                <a:cs typeface="Arial" panose="020B0604020202020204" pitchFamily="34" charset="0"/>
              </a:rPr>
              <a:t>User hits pay.</a:t>
            </a:r>
          </a:p>
          <a:p>
            <a:pPr>
              <a:buFontTx/>
              <a:buChar char="-"/>
            </a:pPr>
            <a:r>
              <a:rPr lang="en-AU" dirty="0">
                <a:latin typeface="+mj-lt"/>
                <a:cs typeface="Arial" panose="020B0604020202020204" pitchFamily="34" charset="0"/>
              </a:rPr>
              <a:t>The user gets bananas and chocolate from the merchant and leaves. </a:t>
            </a:r>
          </a:p>
          <a:p>
            <a:pPr marL="0" indent="0">
              <a:buNone/>
            </a:pPr>
            <a:endParaRPr lang="en-AU" dirty="0">
              <a:latin typeface="Arial" panose="020B0604020202020204" pitchFamily="34" charset="0"/>
              <a:cs typeface="Arial" panose="020B0604020202020204" pitchFamily="34" charset="0"/>
            </a:endParaRPr>
          </a:p>
          <a:p>
            <a:endParaRPr lang="de-CH" dirty="0"/>
          </a:p>
        </p:txBody>
      </p:sp>
      <p:pic>
        <p:nvPicPr>
          <p:cNvPr id="5" name="Grafik 6"/>
          <p:cNvPicPr>
            <a:picLocks noChangeAspect="1"/>
          </p:cNvPicPr>
          <p:nvPr/>
        </p:nvPicPr>
        <p:blipFill>
          <a:blip r:embed="rId3"/>
          <a:stretch>
            <a:fillRect/>
          </a:stretch>
        </p:blipFill>
        <p:spPr>
          <a:xfrm>
            <a:off x="7158956" y="4840179"/>
            <a:ext cx="840032" cy="914400"/>
          </a:xfrm>
          <a:prstGeom prst="ellipse">
            <a:avLst/>
          </a:prstGeom>
        </p:spPr>
      </p:pic>
      <p:sp>
        <p:nvSpPr>
          <p:cNvPr id="7" name="Content Placeholder 2"/>
          <p:cNvSpPr txBox="1">
            <a:spLocks/>
          </p:cNvSpPr>
          <p:nvPr/>
        </p:nvSpPr>
        <p:spPr>
          <a:xfrm>
            <a:off x="8060725" y="4715622"/>
            <a:ext cx="3223909" cy="1163515"/>
          </a:xfrm>
          <a:prstGeom prst="rect">
            <a:avLst/>
          </a:prstGeom>
          <a:solidFill>
            <a:srgbClr val="009E9A"/>
          </a:solidFill>
        </p:spPr>
        <p:txBody>
          <a:bodyPr vert="horz" lIns="7200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de-CH" sz="2600" b="1" dirty="0" err="1">
                <a:solidFill>
                  <a:schemeClr val="bg1"/>
                </a:solidFill>
                <a:latin typeface="+mj-lt"/>
                <a:cs typeface="Arial" panose="020B0604020202020204" pitchFamily="34" charset="0"/>
              </a:rPr>
              <a:t>Ask</a:t>
            </a:r>
            <a:r>
              <a:rPr lang="de-CH" sz="2600" b="1" dirty="0">
                <a:solidFill>
                  <a:schemeClr val="bg1"/>
                </a:solidFill>
                <a:latin typeface="+mj-lt"/>
                <a:cs typeface="Arial" panose="020B0604020202020204" pitchFamily="34" charset="0"/>
              </a:rPr>
              <a:t> </a:t>
            </a:r>
            <a:r>
              <a:rPr lang="de-CH" sz="2600" b="1" dirty="0" err="1">
                <a:solidFill>
                  <a:schemeClr val="bg1"/>
                </a:solidFill>
                <a:latin typeface="+mj-lt"/>
                <a:cs typeface="Arial" panose="020B0604020202020204" pitchFamily="34" charset="0"/>
              </a:rPr>
              <a:t>the</a:t>
            </a:r>
            <a:r>
              <a:rPr lang="de-CH" sz="2600" b="1" dirty="0">
                <a:solidFill>
                  <a:schemeClr val="bg1"/>
                </a:solidFill>
                <a:latin typeface="+mj-lt"/>
                <a:cs typeface="Arial" panose="020B0604020202020204" pitchFamily="34" charset="0"/>
              </a:rPr>
              <a:t> </a:t>
            </a:r>
            <a:r>
              <a:rPr lang="de-CH" sz="2600" b="1" dirty="0" err="1">
                <a:solidFill>
                  <a:schemeClr val="bg1"/>
                </a:solidFill>
                <a:latin typeface="+mj-lt"/>
                <a:cs typeface="Arial" panose="020B0604020202020204" pitchFamily="34" charset="0"/>
              </a:rPr>
              <a:t>boss</a:t>
            </a:r>
            <a:r>
              <a:rPr lang="de-CH" sz="2600" b="1" dirty="0">
                <a:solidFill>
                  <a:schemeClr val="bg1"/>
                </a:solidFill>
                <a:latin typeface="+mj-lt"/>
                <a:cs typeface="Arial" panose="020B0604020202020204" pitchFamily="34" charset="0"/>
              </a:rPr>
              <a:t>!</a:t>
            </a:r>
          </a:p>
          <a:p>
            <a:pPr marL="0" indent="0">
              <a:lnSpc>
                <a:spcPct val="120000"/>
              </a:lnSpc>
              <a:buNone/>
            </a:pPr>
            <a:r>
              <a:rPr lang="de-CH" dirty="0">
                <a:solidFill>
                  <a:schemeClr val="bg1"/>
                </a:solidFill>
                <a:latin typeface="+mj-lt"/>
                <a:cs typeface="Arial" panose="020B0604020202020204" pitchFamily="34" charset="0"/>
              </a:rPr>
              <a:t>Alban Veliu Software Engineer at ti&amp;m</a:t>
            </a:r>
            <a:br>
              <a:rPr lang="de-CH" dirty="0">
                <a:solidFill>
                  <a:schemeClr val="bg1"/>
                </a:solidFill>
                <a:latin typeface="+mj-lt"/>
                <a:cs typeface="Arial" panose="020B0604020202020204" pitchFamily="34" charset="0"/>
              </a:rPr>
            </a:br>
            <a:r>
              <a:rPr lang="de-CH" dirty="0">
                <a:solidFill>
                  <a:schemeClr val="bg1"/>
                </a:solidFill>
                <a:latin typeface="+mj-lt"/>
                <a:cs typeface="Arial" panose="020B0604020202020204" pitchFamily="34" charset="0"/>
              </a:rPr>
              <a:t>Alban.Veliu@ti8m.ch, +41 (0)77 259 89 16</a:t>
            </a:r>
            <a:br>
              <a:rPr lang="de-CH" dirty="0">
                <a:solidFill>
                  <a:schemeClr val="bg1"/>
                </a:solidFill>
                <a:latin typeface="+mj-lt"/>
                <a:cs typeface="Arial" panose="020B0604020202020204" pitchFamily="34" charset="0"/>
              </a:rPr>
            </a:br>
            <a:r>
              <a:rPr lang="de-CH" dirty="0" err="1">
                <a:solidFill>
                  <a:schemeClr val="bg1"/>
                </a:solidFill>
                <a:latin typeface="+mj-lt"/>
                <a:cs typeface="Arial" panose="020B0604020202020204" pitchFamily="34" charset="0"/>
              </a:rPr>
              <a:t>Programmed</a:t>
            </a:r>
            <a:r>
              <a:rPr lang="de-CH" dirty="0">
                <a:solidFill>
                  <a:schemeClr val="bg1"/>
                </a:solidFill>
                <a:latin typeface="+mj-lt"/>
                <a:cs typeface="Arial" panose="020B0604020202020204" pitchFamily="34" charset="0"/>
              </a:rPr>
              <a:t> Joy</a:t>
            </a:r>
          </a:p>
          <a:p>
            <a:pPr marL="0" indent="0">
              <a:buFont typeface="Calibri" panose="020F0502020204030204" pitchFamily="34" charset="0"/>
              <a:buNone/>
            </a:pPr>
            <a:endParaRPr lang="de-CH" b="1" dirty="0"/>
          </a:p>
        </p:txBody>
      </p:sp>
      <p:pic>
        <p:nvPicPr>
          <p:cNvPr id="4" name="Grafik 3"/>
          <p:cNvPicPr>
            <a:picLocks noChangeAspect="1"/>
          </p:cNvPicPr>
          <p:nvPr/>
        </p:nvPicPr>
        <p:blipFill>
          <a:blip r:embed="rId4"/>
          <a:stretch>
            <a:fillRect/>
          </a:stretch>
        </p:blipFill>
        <p:spPr>
          <a:xfrm>
            <a:off x="9611710" y="3459892"/>
            <a:ext cx="1672924" cy="1672924"/>
          </a:xfrm>
          <a:prstGeom prst="rect">
            <a:avLst/>
          </a:prstGeom>
        </p:spPr>
      </p:pic>
    </p:spTree>
    <p:custDataLst>
      <p:tags r:id="rId1"/>
    </p:custDataLst>
    <p:extLst>
      <p:ext uri="{BB962C8B-B14F-4D97-AF65-F5344CB8AC3E}">
        <p14:creationId xmlns:p14="http://schemas.microsoft.com/office/powerpoint/2010/main" val="3810962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2145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sp>
        <p:nvSpPr>
          <p:cNvPr id="2" name="Title 1"/>
          <p:cNvSpPr>
            <a:spLocks noGrp="1"/>
          </p:cNvSpPr>
          <p:nvPr>
            <p:ph type="ctrTitle"/>
          </p:nvPr>
        </p:nvSpPr>
        <p:spPr/>
        <p:txBody>
          <a:bodyPr>
            <a:normAutofit/>
          </a:bodyPr>
          <a:lstStyle/>
          <a:p>
            <a:r>
              <a:rPr lang="it-CH" dirty="0">
                <a:solidFill>
                  <a:schemeClr val="bg1"/>
                </a:solidFill>
              </a:rPr>
              <a:t>The </a:t>
            </a:r>
            <a:r>
              <a:rPr lang="it-CH" dirty="0" err="1">
                <a:solidFill>
                  <a:schemeClr val="bg1"/>
                </a:solidFill>
              </a:rPr>
              <a:t>challenge</a:t>
            </a:r>
            <a:endParaRPr lang="it-CH" sz="4000" dirty="0">
              <a:solidFill>
                <a:schemeClr val="bg1"/>
              </a:solidFill>
            </a:endParaRPr>
          </a:p>
        </p:txBody>
      </p:sp>
      <p:pic>
        <p:nvPicPr>
          <p:cNvPr id="1026" name="Picture 2" descr="http://hackzurich.com/sponsors/logo-raiffeis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5698" y="5598620"/>
            <a:ext cx="2680604" cy="418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3114" y="5469700"/>
            <a:ext cx="2083724" cy="653917"/>
          </a:xfrm>
          <a:prstGeom prst="rect">
            <a:avLst/>
          </a:prstGeom>
        </p:spPr>
      </p:pic>
      <p:pic>
        <p:nvPicPr>
          <p:cNvPr id="6" name="Picture 4" descr="http://hackzurich.com/hackathon_og_image_1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8727"/>
          <a:stretch/>
        </p:blipFill>
        <p:spPr bwMode="auto">
          <a:xfrm>
            <a:off x="0" y="0"/>
            <a:ext cx="1827251" cy="200464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2" descr="Image result for logo ti&amp;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5741" y="5449482"/>
            <a:ext cx="1288214" cy="6789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62397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ea typeface="Roboto Black" pitchFamily="2" charset="0"/>
                <a:cs typeface="Arial" panose="020B0604020202020204" pitchFamily="34" charset="0"/>
              </a:rPr>
              <a:t>What is “Joy”?</a:t>
            </a:r>
            <a:endParaRPr lang="de-CH" dirty="0"/>
          </a:p>
        </p:txBody>
      </p:sp>
      <p:pic>
        <p:nvPicPr>
          <p:cNvPr id="8" name="Grafik 7"/>
          <p:cNvPicPr>
            <a:picLocks noChangeAspect="1"/>
          </p:cNvPicPr>
          <p:nvPr/>
        </p:nvPicPr>
        <p:blipFill>
          <a:blip r:embed="rId3"/>
          <a:stretch>
            <a:fillRect/>
          </a:stretch>
        </p:blipFill>
        <p:spPr>
          <a:xfrm>
            <a:off x="1097280" y="2035676"/>
            <a:ext cx="2156428" cy="3846195"/>
          </a:xfrm>
          <a:prstGeom prst="rect">
            <a:avLst/>
          </a:prstGeom>
        </p:spPr>
      </p:pic>
      <p:pic>
        <p:nvPicPr>
          <p:cNvPr id="10" name="Grafik 9"/>
          <p:cNvPicPr>
            <a:picLocks noChangeAspect="1"/>
          </p:cNvPicPr>
          <p:nvPr/>
        </p:nvPicPr>
        <p:blipFill>
          <a:blip r:embed="rId4"/>
          <a:stretch>
            <a:fillRect/>
          </a:stretch>
        </p:blipFill>
        <p:spPr>
          <a:xfrm>
            <a:off x="8996589" y="2035677"/>
            <a:ext cx="2159091" cy="3846195"/>
          </a:xfrm>
          <a:prstGeom prst="rect">
            <a:avLst/>
          </a:prstGeom>
        </p:spPr>
      </p:pic>
      <p:pic>
        <p:nvPicPr>
          <p:cNvPr id="11" name="Grafik 10"/>
          <p:cNvPicPr>
            <a:picLocks noChangeAspect="1"/>
          </p:cNvPicPr>
          <p:nvPr/>
        </p:nvPicPr>
        <p:blipFill>
          <a:blip r:embed="rId5"/>
          <a:stretch>
            <a:fillRect/>
          </a:stretch>
        </p:blipFill>
        <p:spPr>
          <a:xfrm>
            <a:off x="5052025" y="2035675"/>
            <a:ext cx="2146247" cy="3846195"/>
          </a:xfrm>
          <a:prstGeom prst="rect">
            <a:avLst/>
          </a:prstGeom>
        </p:spPr>
      </p:pic>
    </p:spTree>
    <p:custDataLst>
      <p:tags r:id="rId1"/>
    </p:custDataLst>
    <p:extLst>
      <p:ext uri="{BB962C8B-B14F-4D97-AF65-F5344CB8AC3E}">
        <p14:creationId xmlns:p14="http://schemas.microsoft.com/office/powerpoint/2010/main" val="4079852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Joy </a:t>
            </a:r>
            <a:r>
              <a:rPr lang="de-CH" dirty="0" err="1"/>
              <a:t>Architecture</a:t>
            </a:r>
            <a:endParaRPr lang="de-CH" dirty="0"/>
          </a:p>
        </p:txBody>
      </p:sp>
      <p:pic>
        <p:nvPicPr>
          <p:cNvPr id="4" name="Bild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700" y="2054067"/>
            <a:ext cx="8477559" cy="4148795"/>
          </a:xfrm>
          <a:prstGeom prst="rect">
            <a:avLst/>
          </a:prstGeom>
        </p:spPr>
      </p:pic>
    </p:spTree>
    <p:custDataLst>
      <p:tags r:id="rId1"/>
    </p:custDataLst>
    <p:extLst>
      <p:ext uri="{BB962C8B-B14F-4D97-AF65-F5344CB8AC3E}">
        <p14:creationId xmlns:p14="http://schemas.microsoft.com/office/powerpoint/2010/main" val="982816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spc="100" dirty="0" err="1">
                <a:ea typeface="Roboto Regular" panose="02000000000000000000" pitchFamily="2" charset="0"/>
                <a:cs typeface="Roboto Black"/>
              </a:rPr>
              <a:t>Important</a:t>
            </a:r>
            <a:r>
              <a:rPr lang="de-CH" spc="100" dirty="0">
                <a:ea typeface="Roboto Regular" panose="02000000000000000000" pitchFamily="2" charset="0"/>
                <a:cs typeface="Roboto Black"/>
              </a:rPr>
              <a:t> </a:t>
            </a:r>
            <a:r>
              <a:rPr lang="de-CH" spc="100" dirty="0" err="1">
                <a:ea typeface="Roboto Regular" panose="02000000000000000000" pitchFamily="2" charset="0"/>
                <a:cs typeface="Roboto Black"/>
              </a:rPr>
              <a:t>Classes</a:t>
            </a:r>
            <a:endParaRPr lang="de-CH" dirty="0"/>
          </a:p>
        </p:txBody>
      </p:sp>
      <p:sp>
        <p:nvSpPr>
          <p:cNvPr id="3" name="Content Placeholder 2"/>
          <p:cNvSpPr>
            <a:spLocks noGrp="1"/>
          </p:cNvSpPr>
          <p:nvPr>
            <p:ph idx="1"/>
          </p:nvPr>
        </p:nvSpPr>
        <p:spPr/>
        <p:txBody>
          <a:bodyPr>
            <a:normAutofit fontScale="92500" lnSpcReduction="20000"/>
          </a:bodyPr>
          <a:lstStyle/>
          <a:p>
            <a:r>
              <a:rPr lang="de-DE" b="1" spc="100" dirty="0">
                <a:solidFill>
                  <a:srgbClr val="000000"/>
                </a:solidFill>
                <a:latin typeface="Roboto Thin"/>
                <a:ea typeface="Roboto Regular" panose="02000000000000000000" pitchFamily="2" charset="0"/>
                <a:cs typeface="Roboto Thin"/>
              </a:rPr>
              <a:t>CustomerService.java</a:t>
            </a:r>
          </a:p>
          <a:p>
            <a:pPr marL="342900" indent="-342900">
              <a:buFontTx/>
              <a:buChar char="-"/>
            </a:pPr>
            <a:r>
              <a:rPr lang="de-DE" spc="100" dirty="0" err="1">
                <a:solidFill>
                  <a:srgbClr val="000000"/>
                </a:solidFill>
                <a:latin typeface="Roboto Thin"/>
                <a:ea typeface="Roboto Regular" panose="02000000000000000000" pitchFamily="2" charset="0"/>
                <a:cs typeface="Roboto Thin"/>
              </a:rPr>
              <a:t>register</a:t>
            </a:r>
            <a:r>
              <a:rPr lang="de-DE" spc="100" dirty="0">
                <a:solidFill>
                  <a:srgbClr val="000000"/>
                </a:solidFill>
                <a:latin typeface="Roboto Thin"/>
                <a:ea typeface="Roboto Regular" panose="02000000000000000000" pitchFamily="2" charset="0"/>
                <a:cs typeface="Roboto Thin"/>
              </a:rPr>
              <a:t>()</a:t>
            </a:r>
          </a:p>
          <a:p>
            <a:pPr marL="342900" indent="-342900">
              <a:buFontTx/>
              <a:buChar char="-"/>
            </a:pPr>
            <a:r>
              <a:rPr lang="de-DE" spc="100" dirty="0" err="1">
                <a:solidFill>
                  <a:srgbClr val="000000"/>
                </a:solidFill>
                <a:latin typeface="Roboto Thin"/>
                <a:ea typeface="Roboto Regular" panose="02000000000000000000" pitchFamily="2" charset="0"/>
                <a:cs typeface="Roboto Thin"/>
              </a:rPr>
              <a:t>login</a:t>
            </a:r>
            <a:r>
              <a:rPr lang="de-DE" spc="100" dirty="0">
                <a:solidFill>
                  <a:srgbClr val="000000"/>
                </a:solidFill>
                <a:latin typeface="Roboto Thin"/>
                <a:ea typeface="Roboto Regular" panose="02000000000000000000" pitchFamily="2" charset="0"/>
                <a:cs typeface="Roboto Thin"/>
              </a:rPr>
              <a:t>()</a:t>
            </a:r>
          </a:p>
          <a:p>
            <a:pPr marL="0" indent="0">
              <a:buNone/>
            </a:pPr>
            <a:endParaRPr lang="de-DE" spc="100" dirty="0">
              <a:solidFill>
                <a:srgbClr val="000000"/>
              </a:solidFill>
              <a:latin typeface="Roboto Thin"/>
              <a:ea typeface="Roboto Regular" panose="02000000000000000000" pitchFamily="2" charset="0"/>
              <a:cs typeface="Roboto Thin"/>
            </a:endParaRPr>
          </a:p>
          <a:p>
            <a:r>
              <a:rPr lang="de-DE" b="1" spc="100" dirty="0">
                <a:solidFill>
                  <a:srgbClr val="000000"/>
                </a:solidFill>
                <a:latin typeface="Roboto Thin"/>
                <a:ea typeface="Roboto Regular" panose="02000000000000000000" pitchFamily="2" charset="0"/>
                <a:cs typeface="Roboto Thin"/>
              </a:rPr>
              <a:t>StoreService.java</a:t>
            </a:r>
          </a:p>
          <a:p>
            <a:pPr marL="342900" indent="-342900">
              <a:buFontTx/>
              <a:buChar char="-"/>
            </a:pPr>
            <a:r>
              <a:rPr lang="de-DE" spc="100" dirty="0" err="1">
                <a:solidFill>
                  <a:srgbClr val="000000"/>
                </a:solidFill>
                <a:latin typeface="Roboto Thin"/>
                <a:ea typeface="Roboto Regular" panose="02000000000000000000" pitchFamily="2" charset="0"/>
                <a:cs typeface="Roboto Thin"/>
              </a:rPr>
              <a:t>getStore</a:t>
            </a:r>
            <a:r>
              <a:rPr lang="de-DE" spc="100" dirty="0">
                <a:solidFill>
                  <a:srgbClr val="000000"/>
                </a:solidFill>
                <a:latin typeface="Roboto Thin"/>
                <a:ea typeface="Roboto Regular" panose="02000000000000000000" pitchFamily="2" charset="0"/>
                <a:cs typeface="Roboto Thin"/>
              </a:rPr>
              <a:t>()</a:t>
            </a:r>
          </a:p>
          <a:p>
            <a:pPr marL="342900" indent="-342900">
              <a:buFontTx/>
              <a:buChar char="-"/>
            </a:pPr>
            <a:r>
              <a:rPr lang="de-DE" spc="100" dirty="0" err="1">
                <a:solidFill>
                  <a:srgbClr val="000000"/>
                </a:solidFill>
                <a:latin typeface="Roboto Thin"/>
                <a:ea typeface="Roboto Regular" panose="02000000000000000000" pitchFamily="2" charset="0"/>
                <a:cs typeface="Roboto Thin"/>
              </a:rPr>
              <a:t>getShopProduct</a:t>
            </a:r>
            <a:r>
              <a:rPr lang="de-DE" spc="100" dirty="0">
                <a:solidFill>
                  <a:srgbClr val="000000"/>
                </a:solidFill>
                <a:latin typeface="Roboto Thin"/>
                <a:ea typeface="Roboto Regular" panose="02000000000000000000" pitchFamily="2" charset="0"/>
                <a:cs typeface="Roboto Thin"/>
              </a:rPr>
              <a:t>()</a:t>
            </a:r>
          </a:p>
          <a:p>
            <a:pPr marL="342900" indent="-342900">
              <a:buFontTx/>
              <a:buChar char="-"/>
            </a:pPr>
            <a:endParaRPr lang="de-DE" spc="100" dirty="0">
              <a:solidFill>
                <a:srgbClr val="000000"/>
              </a:solidFill>
              <a:latin typeface="Roboto Thin"/>
              <a:ea typeface="Roboto Regular" panose="02000000000000000000" pitchFamily="2" charset="0"/>
              <a:cs typeface="Roboto Thin"/>
            </a:endParaRPr>
          </a:p>
          <a:p>
            <a:r>
              <a:rPr lang="de-DE" b="1" spc="100" dirty="0">
                <a:solidFill>
                  <a:srgbClr val="000000"/>
                </a:solidFill>
                <a:latin typeface="Roboto Thin"/>
                <a:ea typeface="Roboto Regular" panose="02000000000000000000" pitchFamily="2" charset="0"/>
                <a:cs typeface="Roboto Thin"/>
              </a:rPr>
              <a:t>Rest-API</a:t>
            </a:r>
          </a:p>
          <a:p>
            <a:r>
              <a:rPr lang="de-DE" spc="100" dirty="0">
                <a:solidFill>
                  <a:srgbClr val="000000"/>
                </a:solidFill>
                <a:latin typeface="Roboto Thin"/>
                <a:ea typeface="Roboto Regular" panose="02000000000000000000" pitchFamily="2" charset="0"/>
                <a:cs typeface="Roboto Thin"/>
              </a:rPr>
              <a:t>StoreRestService.java; CustomerRestService.java</a:t>
            </a:r>
          </a:p>
          <a:p>
            <a:endParaRPr lang="de-CH" dirty="0"/>
          </a:p>
        </p:txBody>
      </p:sp>
      <p:sp>
        <p:nvSpPr>
          <p:cNvPr id="4" name="Content Placeholder 2"/>
          <p:cNvSpPr txBox="1">
            <a:spLocks/>
          </p:cNvSpPr>
          <p:nvPr/>
        </p:nvSpPr>
        <p:spPr>
          <a:xfrm>
            <a:off x="8060725" y="4715622"/>
            <a:ext cx="3223909" cy="1163515"/>
          </a:xfrm>
          <a:prstGeom prst="rect">
            <a:avLst/>
          </a:prstGeom>
          <a:solidFill>
            <a:srgbClr val="009E9A"/>
          </a:solidFill>
        </p:spPr>
        <p:txBody>
          <a:bodyPr vert="horz" lIns="7200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de-CH" sz="2600" b="1" dirty="0" err="1">
                <a:solidFill>
                  <a:schemeClr val="bg1"/>
                </a:solidFill>
                <a:latin typeface="+mj-lt"/>
                <a:cs typeface="Arial" panose="020B0604020202020204" pitchFamily="34" charset="0"/>
              </a:rPr>
              <a:t>Ask</a:t>
            </a:r>
            <a:r>
              <a:rPr lang="de-CH" sz="2600" b="1" dirty="0">
                <a:solidFill>
                  <a:schemeClr val="bg1"/>
                </a:solidFill>
                <a:latin typeface="+mj-lt"/>
                <a:cs typeface="Arial" panose="020B0604020202020204" pitchFamily="34" charset="0"/>
              </a:rPr>
              <a:t> </a:t>
            </a:r>
            <a:r>
              <a:rPr lang="de-CH" sz="2600" b="1" dirty="0" err="1">
                <a:solidFill>
                  <a:schemeClr val="bg1"/>
                </a:solidFill>
                <a:latin typeface="+mj-lt"/>
                <a:cs typeface="Arial" panose="020B0604020202020204" pitchFamily="34" charset="0"/>
              </a:rPr>
              <a:t>the</a:t>
            </a:r>
            <a:r>
              <a:rPr lang="de-CH" sz="2600" b="1" dirty="0">
                <a:solidFill>
                  <a:schemeClr val="bg1"/>
                </a:solidFill>
                <a:latin typeface="+mj-lt"/>
                <a:cs typeface="Arial" panose="020B0604020202020204" pitchFamily="34" charset="0"/>
              </a:rPr>
              <a:t> </a:t>
            </a:r>
            <a:r>
              <a:rPr lang="de-CH" sz="2600" b="1" dirty="0" err="1">
                <a:solidFill>
                  <a:schemeClr val="bg1"/>
                </a:solidFill>
                <a:latin typeface="+mj-lt"/>
                <a:cs typeface="Arial" panose="020B0604020202020204" pitchFamily="34" charset="0"/>
              </a:rPr>
              <a:t>boss</a:t>
            </a:r>
            <a:r>
              <a:rPr lang="de-CH" sz="2600" b="1" dirty="0">
                <a:solidFill>
                  <a:schemeClr val="bg1"/>
                </a:solidFill>
                <a:latin typeface="+mj-lt"/>
                <a:cs typeface="Arial" panose="020B0604020202020204" pitchFamily="34" charset="0"/>
              </a:rPr>
              <a:t>!</a:t>
            </a:r>
          </a:p>
          <a:p>
            <a:pPr marL="0" indent="0">
              <a:lnSpc>
                <a:spcPct val="120000"/>
              </a:lnSpc>
              <a:buNone/>
            </a:pPr>
            <a:r>
              <a:rPr lang="de-CH" dirty="0">
                <a:solidFill>
                  <a:schemeClr val="bg1"/>
                </a:solidFill>
                <a:latin typeface="+mj-lt"/>
                <a:cs typeface="Arial" panose="020B0604020202020204" pitchFamily="34" charset="0"/>
              </a:rPr>
              <a:t>Fatih Hocur Software Engineer at ti&amp;m</a:t>
            </a:r>
            <a:br>
              <a:rPr lang="de-CH" dirty="0">
                <a:solidFill>
                  <a:schemeClr val="bg1"/>
                </a:solidFill>
                <a:latin typeface="+mj-lt"/>
                <a:cs typeface="Arial" panose="020B0604020202020204" pitchFamily="34" charset="0"/>
              </a:rPr>
            </a:br>
            <a:r>
              <a:rPr lang="de-CH" dirty="0" err="1">
                <a:solidFill>
                  <a:schemeClr val="bg1"/>
                </a:solidFill>
                <a:latin typeface="+mj-lt"/>
                <a:cs typeface="Arial" panose="020B0604020202020204" pitchFamily="34" charset="0"/>
              </a:rPr>
              <a:t>hocur.hackzurich@outlook.com</a:t>
            </a:r>
            <a:br>
              <a:rPr lang="de-CH" dirty="0">
                <a:solidFill>
                  <a:schemeClr val="bg1"/>
                </a:solidFill>
                <a:latin typeface="+mj-lt"/>
                <a:cs typeface="Arial" panose="020B0604020202020204" pitchFamily="34" charset="0"/>
              </a:rPr>
            </a:br>
            <a:r>
              <a:rPr lang="de-CH" dirty="0" err="1">
                <a:solidFill>
                  <a:schemeClr val="bg1"/>
                </a:solidFill>
                <a:latin typeface="+mj-lt"/>
                <a:cs typeface="Arial" panose="020B0604020202020204" pitchFamily="34" charset="0"/>
              </a:rPr>
              <a:t>Programmed</a:t>
            </a:r>
            <a:r>
              <a:rPr lang="de-CH" dirty="0">
                <a:solidFill>
                  <a:schemeClr val="bg1"/>
                </a:solidFill>
                <a:latin typeface="+mj-lt"/>
                <a:cs typeface="Arial" panose="020B0604020202020204" pitchFamily="34" charset="0"/>
              </a:rPr>
              <a:t> Joy</a:t>
            </a:r>
          </a:p>
          <a:p>
            <a:pPr marL="0" indent="0">
              <a:buFont typeface="Calibri" panose="020F0502020204030204" pitchFamily="34" charset="0"/>
              <a:buNone/>
            </a:pPr>
            <a:endParaRPr lang="de-CH" b="1" dirty="0"/>
          </a:p>
        </p:txBody>
      </p:sp>
      <p:pic>
        <p:nvPicPr>
          <p:cNvPr id="5" name="Grafik 4"/>
          <p:cNvPicPr>
            <a:picLocks noChangeAspect="1"/>
          </p:cNvPicPr>
          <p:nvPr/>
        </p:nvPicPr>
        <p:blipFill>
          <a:blip r:embed="rId3"/>
          <a:stretch>
            <a:fillRect/>
          </a:stretch>
        </p:blipFill>
        <p:spPr>
          <a:xfrm>
            <a:off x="9611710" y="3459892"/>
            <a:ext cx="1672924" cy="1672924"/>
          </a:xfrm>
          <a:prstGeom prst="rect">
            <a:avLst/>
          </a:prstGeom>
        </p:spPr>
      </p:pic>
      <p:pic>
        <p:nvPicPr>
          <p:cNvPr id="6"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2352" y="4840179"/>
            <a:ext cx="685218" cy="914400"/>
          </a:xfrm>
          <a:prstGeom prst="ellipse">
            <a:avLst/>
          </a:prstGeom>
        </p:spPr>
      </p:pic>
    </p:spTree>
    <p:custDataLst>
      <p:tags r:id="rId1"/>
    </p:custDataLst>
    <p:extLst>
      <p:ext uri="{BB962C8B-B14F-4D97-AF65-F5344CB8AC3E}">
        <p14:creationId xmlns:p14="http://schemas.microsoft.com/office/powerpoint/2010/main" val="3241022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err="1"/>
              <a:t>Important</a:t>
            </a:r>
            <a:r>
              <a:rPr lang="de-CH" dirty="0"/>
              <a:t> </a:t>
            </a:r>
            <a:r>
              <a:rPr lang="de-CH" dirty="0" err="1"/>
              <a:t>API’s</a:t>
            </a:r>
            <a:r>
              <a:rPr lang="de-CH" dirty="0"/>
              <a:t> &amp; </a:t>
            </a:r>
            <a:r>
              <a:rPr lang="de-CH" dirty="0" err="1"/>
              <a:t>Repositories</a:t>
            </a:r>
            <a:endParaRPr lang="de-CH" dirty="0"/>
          </a:p>
        </p:txBody>
      </p:sp>
      <p:sp>
        <p:nvSpPr>
          <p:cNvPr id="3" name="Content Placeholder 2"/>
          <p:cNvSpPr>
            <a:spLocks noGrp="1"/>
          </p:cNvSpPr>
          <p:nvPr>
            <p:ph idx="1"/>
          </p:nvPr>
        </p:nvSpPr>
        <p:spPr/>
        <p:txBody>
          <a:bodyPr>
            <a:normAutofit/>
          </a:bodyPr>
          <a:lstStyle/>
          <a:p>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rPr>
              <a:t>Joy </a:t>
            </a:r>
            <a:r>
              <a:rPr lang="de-DE" spc="100" dirty="0" err="1">
                <a:solidFill>
                  <a:srgbClr val="000000"/>
                </a:solidFill>
                <a:latin typeface="Arial" panose="020B0604020202020204" pitchFamily="34" charset="0"/>
                <a:ea typeface="Roboto Regular" panose="02000000000000000000" pitchFamily="2" charset="0"/>
                <a:cs typeface="Arial" panose="020B0604020202020204" pitchFamily="34" charset="0"/>
              </a:rPr>
              <a:t>React</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rPr>
              <a:t> </a:t>
            </a:r>
            <a:r>
              <a:rPr lang="de-DE" spc="100" dirty="0" err="1">
                <a:solidFill>
                  <a:srgbClr val="000000"/>
                </a:solidFill>
                <a:latin typeface="Arial" panose="020B0604020202020204" pitchFamily="34" charset="0"/>
                <a:ea typeface="Roboto Regular" panose="02000000000000000000" pitchFamily="2" charset="0"/>
                <a:cs typeface="Arial" panose="020B0604020202020204" pitchFamily="34" charset="0"/>
              </a:rPr>
              <a:t>Native:</a:t>
            </a:r>
            <a:r>
              <a:rPr lang="de-DE" spc="100" dirty="0" err="1">
                <a:solidFill>
                  <a:srgbClr val="000000"/>
                </a:solidFill>
                <a:latin typeface="Arial" panose="020B0604020202020204" pitchFamily="34" charset="0"/>
                <a:ea typeface="Roboto Regular" panose="02000000000000000000" pitchFamily="2" charset="0"/>
                <a:cs typeface="Arial" panose="020B0604020202020204" pitchFamily="34" charset="0"/>
                <a:hlinkClick r:id="rId3"/>
              </a:rPr>
              <a:t>https</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hlinkClick r:id="rId3"/>
              </a:rPr>
              <a:t>://facebook.github.io/react-native/docs/getting-started.html</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rPr>
              <a:t> </a:t>
            </a:r>
          </a:p>
          <a:p>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rPr>
              <a:t>Spring: </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hlinkClick r:id="rId4"/>
              </a:rPr>
              <a:t>http://docs.spring.io/spring/docs/current/spring-framework-reference/htmlsingle/</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rPr>
              <a:t> </a:t>
            </a:r>
          </a:p>
          <a:p>
            <a:r>
              <a:rPr lang="de-DE" spc="100" dirty="0" err="1">
                <a:solidFill>
                  <a:srgbClr val="000000"/>
                </a:solidFill>
                <a:latin typeface="Arial" panose="020B0604020202020204" pitchFamily="34" charset="0"/>
                <a:ea typeface="Roboto Regular" panose="02000000000000000000" pitchFamily="2" charset="0"/>
                <a:cs typeface="Arial" panose="020B0604020202020204" pitchFamily="34" charset="0"/>
              </a:rPr>
              <a:t>Hibernate</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rPr>
              <a:t> mit JPA: </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hlinkClick r:id="rId5"/>
              </a:rPr>
              <a:t>https://spring.io/guides/gs/accessing-data-jpa/</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rPr>
              <a:t> </a:t>
            </a:r>
          </a:p>
          <a:p>
            <a:r>
              <a:rPr lang="de-DE" spc="100" dirty="0" err="1">
                <a:solidFill>
                  <a:srgbClr val="000000"/>
                </a:solidFill>
                <a:latin typeface="Arial" panose="020B0604020202020204" pitchFamily="34" charset="0"/>
                <a:ea typeface="Roboto Regular" panose="02000000000000000000" pitchFamily="2" charset="0"/>
                <a:cs typeface="Arial" panose="020B0604020202020204" pitchFamily="34" charset="0"/>
              </a:rPr>
              <a:t>Gradle</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rPr>
              <a:t>: </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hlinkClick r:id="rId6"/>
              </a:rPr>
              <a:t>https://docs.gradle.org/current/userguide/userguide.html</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rPr>
              <a:t> </a:t>
            </a:r>
          </a:p>
          <a:p>
            <a:r>
              <a:rPr lang="de-DE" spc="100" dirty="0" err="1">
                <a:solidFill>
                  <a:srgbClr val="000000"/>
                </a:solidFill>
                <a:latin typeface="Arial" panose="020B0604020202020204" pitchFamily="34" charset="0"/>
                <a:ea typeface="Roboto Regular" panose="02000000000000000000" pitchFamily="2" charset="0"/>
                <a:cs typeface="Arial" panose="020B0604020202020204" pitchFamily="34" charset="0"/>
              </a:rPr>
              <a:t>Git</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rPr>
              <a:t>-Repository Joy: </a:t>
            </a:r>
            <a:r>
              <a:rPr lang="de-DE" spc="100" dirty="0">
                <a:solidFill>
                  <a:srgbClr val="000000"/>
                </a:solidFill>
                <a:latin typeface="Arial" panose="020B0604020202020204" pitchFamily="34" charset="0"/>
                <a:ea typeface="Roboto Regular" panose="02000000000000000000" pitchFamily="2" charset="0"/>
                <a:cs typeface="Arial" panose="020B0604020202020204" pitchFamily="34" charset="0"/>
                <a:hlinkClick r:id="rId7"/>
              </a:rPr>
              <a:t>https://github.com/ti8m/HackZurich16/tree/master/joy</a:t>
            </a:r>
            <a:r>
              <a:rPr lang="de-DE" spc="100">
                <a:solidFill>
                  <a:srgbClr val="000000"/>
                </a:solidFill>
                <a:latin typeface="Arial" panose="020B0604020202020204" pitchFamily="34" charset="0"/>
                <a:ea typeface="Roboto Regular" panose="02000000000000000000" pitchFamily="2" charset="0"/>
                <a:cs typeface="Arial" panose="020B0604020202020204" pitchFamily="34" charset="0"/>
                <a:hlinkClick r:id="rId7"/>
              </a:rPr>
              <a:t>/</a:t>
            </a:r>
            <a:endParaRPr lang="de-CH"/>
          </a:p>
        </p:txBody>
      </p:sp>
    </p:spTree>
    <p:custDataLst>
      <p:tags r:id="rId1"/>
    </p:custDataLst>
    <p:extLst>
      <p:ext uri="{BB962C8B-B14F-4D97-AF65-F5344CB8AC3E}">
        <p14:creationId xmlns:p14="http://schemas.microsoft.com/office/powerpoint/2010/main" val="1185711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2145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2" name="Title 1"/>
          <p:cNvSpPr>
            <a:spLocks noGrp="1"/>
          </p:cNvSpPr>
          <p:nvPr>
            <p:ph type="ctrTitle"/>
          </p:nvPr>
        </p:nvSpPr>
        <p:spPr/>
        <p:txBody>
          <a:bodyPr>
            <a:normAutofit/>
          </a:bodyPr>
          <a:lstStyle/>
          <a:p>
            <a:r>
              <a:rPr lang="it-CH" sz="7200" dirty="0" err="1">
                <a:solidFill>
                  <a:schemeClr val="bg1"/>
                </a:solidFill>
              </a:rPr>
              <a:t>IoT</a:t>
            </a:r>
            <a:br>
              <a:rPr lang="it-CH" sz="7200" dirty="0">
                <a:solidFill>
                  <a:schemeClr val="bg1"/>
                </a:solidFill>
              </a:rPr>
            </a:br>
            <a:r>
              <a:rPr lang="it-CH" sz="3600" dirty="0" err="1">
                <a:solidFill>
                  <a:schemeClr val="bg1"/>
                </a:solidFill>
              </a:rPr>
              <a:t>Deliver</a:t>
            </a:r>
            <a:r>
              <a:rPr lang="it-CH" sz="3600" dirty="0">
                <a:solidFill>
                  <a:schemeClr val="bg1"/>
                </a:solidFill>
              </a:rPr>
              <a:t> the </a:t>
            </a:r>
            <a:r>
              <a:rPr lang="it-CH" sz="3600" dirty="0" err="1">
                <a:solidFill>
                  <a:schemeClr val="bg1"/>
                </a:solidFill>
              </a:rPr>
              <a:t>goods</a:t>
            </a:r>
            <a:r>
              <a:rPr lang="it-CH" sz="3600" dirty="0">
                <a:solidFill>
                  <a:schemeClr val="bg1"/>
                </a:solidFill>
              </a:rPr>
              <a:t> with </a:t>
            </a:r>
            <a:r>
              <a:rPr lang="it-CH" sz="3600" dirty="0" err="1">
                <a:solidFill>
                  <a:schemeClr val="bg1"/>
                </a:solidFill>
              </a:rPr>
              <a:t>robots</a:t>
            </a:r>
            <a:r>
              <a:rPr lang="it-CH" sz="3600" dirty="0">
                <a:solidFill>
                  <a:schemeClr val="bg1"/>
                </a:solidFill>
              </a:rPr>
              <a:t> or </a:t>
            </a:r>
            <a:r>
              <a:rPr lang="it-CH" sz="3600" dirty="0" err="1">
                <a:solidFill>
                  <a:schemeClr val="bg1"/>
                </a:solidFill>
              </a:rPr>
              <a:t>vending</a:t>
            </a:r>
            <a:r>
              <a:rPr lang="it-CH" sz="3600" dirty="0">
                <a:solidFill>
                  <a:schemeClr val="bg1"/>
                </a:solidFill>
              </a:rPr>
              <a:t> </a:t>
            </a:r>
            <a:r>
              <a:rPr lang="it-CH" sz="3600" dirty="0" err="1">
                <a:solidFill>
                  <a:schemeClr val="bg1"/>
                </a:solidFill>
              </a:rPr>
              <a:t>machines</a:t>
            </a:r>
            <a:r>
              <a:rPr lang="it-CH" sz="3600" dirty="0">
                <a:solidFill>
                  <a:schemeClr val="bg1"/>
                </a:solidFill>
              </a:rPr>
              <a:t>!</a:t>
            </a:r>
          </a:p>
        </p:txBody>
      </p:sp>
      <p:pic>
        <p:nvPicPr>
          <p:cNvPr id="6" name="Picture 4" descr="http://hackzurich.com/hackathon_og_image_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8727"/>
          <a:stretch/>
        </p:blipFill>
        <p:spPr bwMode="auto">
          <a:xfrm>
            <a:off x="0" y="0"/>
            <a:ext cx="2110152" cy="23150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55076" y="4812036"/>
            <a:ext cx="1326453" cy="353943"/>
          </a:xfrm>
          <a:prstGeom prst="rect">
            <a:avLst/>
          </a:prstGeom>
        </p:spPr>
        <p:txBody>
          <a:bodyPr wrap="none">
            <a:spAutoFit/>
          </a:bodyPr>
          <a:lstStyle/>
          <a:p>
            <a:pPr>
              <a:lnSpc>
                <a:spcPct val="85000"/>
              </a:lnSpc>
              <a:spcBef>
                <a:spcPct val="0"/>
              </a:spcBef>
            </a:pPr>
            <a:r>
              <a:rPr lang="de-CH" sz="2000" spc="-50" dirty="0" err="1">
                <a:solidFill>
                  <a:schemeClr val="bg1"/>
                </a:solidFill>
                <a:latin typeface="+mj-lt"/>
                <a:ea typeface="+mj-ea"/>
                <a:cs typeface="+mj-cs"/>
              </a:rPr>
              <a:t>provided</a:t>
            </a:r>
            <a:r>
              <a:rPr lang="de-CH" sz="2000" spc="-50" dirty="0">
                <a:solidFill>
                  <a:schemeClr val="bg1"/>
                </a:solidFill>
                <a:latin typeface="+mj-lt"/>
                <a:ea typeface="+mj-ea"/>
                <a:cs typeface="+mj-cs"/>
              </a:rPr>
              <a:t> </a:t>
            </a:r>
            <a:r>
              <a:rPr lang="de-CH" sz="2000" spc="-50" dirty="0" err="1">
                <a:solidFill>
                  <a:schemeClr val="bg1"/>
                </a:solidFill>
                <a:latin typeface="+mj-lt"/>
                <a:ea typeface="+mj-ea"/>
                <a:cs typeface="+mj-cs"/>
              </a:rPr>
              <a:t>by</a:t>
            </a:r>
            <a:endParaRPr lang="de-CH" sz="2000" spc="-50" dirty="0">
              <a:solidFill>
                <a:schemeClr val="bg1"/>
              </a:solidFill>
              <a:latin typeface="+mj-lt"/>
              <a:ea typeface="+mj-ea"/>
              <a:cs typeface="+mj-cs"/>
            </a:endParaRPr>
          </a:p>
        </p:txBody>
      </p:sp>
      <p:pic>
        <p:nvPicPr>
          <p:cNvPr id="7" name="Picture 2" descr="Image result for logo ti&amp;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5741" y="5449482"/>
            <a:ext cx="1288214" cy="6789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69355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ea typeface="Roboto Black" pitchFamily="2" charset="0"/>
                <a:cs typeface="Arial" panose="020B0604020202020204" pitchFamily="34" charset="0"/>
              </a:rPr>
              <a:t>What is “</a:t>
            </a:r>
            <a:r>
              <a:rPr lang="en-AU" dirty="0" err="1">
                <a:ea typeface="Roboto Black" pitchFamily="2" charset="0"/>
                <a:cs typeface="Arial" panose="020B0604020202020204" pitchFamily="34" charset="0"/>
              </a:rPr>
              <a:t>IoT</a:t>
            </a:r>
            <a:r>
              <a:rPr lang="en-AU" dirty="0">
                <a:ea typeface="Roboto Black" pitchFamily="2" charset="0"/>
                <a:cs typeface="Arial" panose="020B0604020202020204" pitchFamily="34" charset="0"/>
              </a:rPr>
              <a:t>”?</a:t>
            </a:r>
            <a:endParaRPr lang="de-CH" dirty="0"/>
          </a:p>
        </p:txBody>
      </p:sp>
      <p:pic>
        <p:nvPicPr>
          <p:cNvPr id="10" name="Picture 9"/>
          <p:cNvPicPr>
            <a:picLocks noChangeAspect="1"/>
          </p:cNvPicPr>
          <p:nvPr/>
        </p:nvPicPr>
        <p:blipFill>
          <a:blip r:embed="rId3"/>
          <a:stretch>
            <a:fillRect/>
          </a:stretch>
        </p:blipFill>
        <p:spPr>
          <a:xfrm>
            <a:off x="2780902" y="1860191"/>
            <a:ext cx="5760640" cy="4320480"/>
          </a:xfrm>
          <a:prstGeom prst="rect">
            <a:avLst/>
          </a:prstGeom>
        </p:spPr>
      </p:pic>
    </p:spTree>
    <p:custDataLst>
      <p:tags r:id="rId1"/>
    </p:custDataLst>
    <p:extLst>
      <p:ext uri="{BB962C8B-B14F-4D97-AF65-F5344CB8AC3E}">
        <p14:creationId xmlns:p14="http://schemas.microsoft.com/office/powerpoint/2010/main" val="331765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t>
            </a:r>
            <a:r>
              <a:rPr lang="en-US" dirty="0" err="1"/>
              <a:t>IoT</a:t>
            </a:r>
            <a:r>
              <a:rPr lang="en-US" dirty="0"/>
              <a:t> Vending Machine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04996"/>
            <a:ext cx="3230311" cy="356561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4104" y="2385190"/>
            <a:ext cx="4880744" cy="357213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1778" y="1876609"/>
            <a:ext cx="2409567" cy="1808782"/>
          </a:xfrm>
          <a:prstGeom prst="rect">
            <a:avLst/>
          </a:prstGeom>
        </p:spPr>
      </p:pic>
      <p:sp>
        <p:nvSpPr>
          <p:cNvPr id="10" name="TextBox 9"/>
          <p:cNvSpPr txBox="1"/>
          <p:nvPr/>
        </p:nvSpPr>
        <p:spPr>
          <a:xfrm>
            <a:off x="5484104" y="3986593"/>
            <a:ext cx="2280432" cy="369332"/>
          </a:xfrm>
          <a:prstGeom prst="rect">
            <a:avLst/>
          </a:prstGeom>
          <a:noFill/>
        </p:spPr>
        <p:txBody>
          <a:bodyPr wrap="none" rtlCol="0">
            <a:spAutoFit/>
          </a:bodyPr>
          <a:lstStyle/>
          <a:p>
            <a:r>
              <a:rPr lang="en-US"/>
              <a:t>PWM Servo </a:t>
            </a:r>
            <a:r>
              <a:rPr lang="en-US" dirty="0"/>
              <a:t>Controller</a:t>
            </a:r>
          </a:p>
        </p:txBody>
      </p:sp>
      <p:sp>
        <p:nvSpPr>
          <p:cNvPr id="11" name="TextBox 10"/>
          <p:cNvSpPr txBox="1"/>
          <p:nvPr/>
        </p:nvSpPr>
        <p:spPr>
          <a:xfrm>
            <a:off x="5671810" y="1876609"/>
            <a:ext cx="1581780" cy="369332"/>
          </a:xfrm>
          <a:prstGeom prst="rect">
            <a:avLst/>
          </a:prstGeom>
          <a:noFill/>
        </p:spPr>
        <p:txBody>
          <a:bodyPr wrap="none" rtlCol="0">
            <a:spAutoFit/>
          </a:bodyPr>
          <a:lstStyle/>
          <a:p>
            <a:r>
              <a:rPr lang="en-US" dirty="0"/>
              <a:t>Raspberry PI  3</a:t>
            </a:r>
          </a:p>
        </p:txBody>
      </p:sp>
      <p:sp>
        <p:nvSpPr>
          <p:cNvPr id="12" name="TextBox 11"/>
          <p:cNvSpPr txBox="1"/>
          <p:nvPr/>
        </p:nvSpPr>
        <p:spPr>
          <a:xfrm>
            <a:off x="9448635" y="1916303"/>
            <a:ext cx="1002710" cy="369332"/>
          </a:xfrm>
          <a:prstGeom prst="rect">
            <a:avLst/>
          </a:prstGeom>
          <a:noFill/>
        </p:spPr>
        <p:txBody>
          <a:bodyPr wrap="none" rtlCol="0">
            <a:spAutoFit/>
          </a:bodyPr>
          <a:lstStyle/>
          <a:p>
            <a:r>
              <a:rPr lang="en-US" dirty="0"/>
              <a:t>5” Touch</a:t>
            </a:r>
          </a:p>
        </p:txBody>
      </p:sp>
    </p:spTree>
    <p:custDataLst>
      <p:tags r:id="rId1"/>
    </p:custDataLst>
    <p:extLst>
      <p:ext uri="{BB962C8B-B14F-4D97-AF65-F5344CB8AC3E}">
        <p14:creationId xmlns:p14="http://schemas.microsoft.com/office/powerpoint/2010/main" val="3097425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63721"/>
          </a:xfrm>
        </p:spPr>
        <p:txBody>
          <a:bodyPr>
            <a:normAutofit/>
          </a:bodyPr>
          <a:lstStyle/>
          <a:p>
            <a:r>
              <a:rPr lang="en-US" sz="4400" dirty="0" err="1"/>
              <a:t>GoldenEye</a:t>
            </a:r>
            <a:r>
              <a:rPr lang="en-US" sz="4400" dirty="0"/>
              <a:t> - The Autonomous Delivery Rover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028" y="1767015"/>
            <a:ext cx="6379177" cy="5002045"/>
          </a:xfrm>
          <a:prstGeom prst="rect">
            <a:avLst/>
          </a:prstGeom>
        </p:spPr>
      </p:pic>
    </p:spTree>
    <p:custDataLst>
      <p:tags r:id="rId1"/>
    </p:custDataLst>
    <p:extLst>
      <p:ext uri="{BB962C8B-B14F-4D97-AF65-F5344CB8AC3E}">
        <p14:creationId xmlns:p14="http://schemas.microsoft.com/office/powerpoint/2010/main" val="1681477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063" y="494271"/>
            <a:ext cx="10058400" cy="1205878"/>
          </a:xfrm>
        </p:spPr>
        <p:txBody>
          <a:bodyPr>
            <a:normAutofit/>
          </a:bodyPr>
          <a:lstStyle/>
          <a:p>
            <a:r>
              <a:rPr lang="en-US" sz="4400" dirty="0" err="1"/>
              <a:t>GoldenEye</a:t>
            </a:r>
            <a:r>
              <a:rPr lang="en-US" sz="4400" dirty="0"/>
              <a:t> – Hardware &amp; Sensors</a:t>
            </a:r>
            <a:br>
              <a:rPr lang="en-US" sz="4400" dirty="0"/>
            </a:br>
            <a:r>
              <a:rPr lang="en-US" sz="4000" dirty="0"/>
              <a:t>PI 3 + more than 10 Sensors + real-time Telemetry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885" y="3941871"/>
            <a:ext cx="1827262" cy="21164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070" y="2051289"/>
            <a:ext cx="6934939" cy="400702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1009" y="1817195"/>
            <a:ext cx="3187014" cy="2124676"/>
          </a:xfrm>
          <a:prstGeom prst="rect">
            <a:avLst/>
          </a:prstGeom>
        </p:spPr>
      </p:pic>
    </p:spTree>
    <p:custDataLst>
      <p:tags r:id="rId1"/>
    </p:custDataLst>
    <p:extLst>
      <p:ext uri="{BB962C8B-B14F-4D97-AF65-F5344CB8AC3E}">
        <p14:creationId xmlns:p14="http://schemas.microsoft.com/office/powerpoint/2010/main" val="1411803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063" y="358346"/>
            <a:ext cx="10058400" cy="1341803"/>
          </a:xfrm>
        </p:spPr>
        <p:txBody>
          <a:bodyPr>
            <a:normAutofit/>
          </a:bodyPr>
          <a:lstStyle/>
          <a:p>
            <a:r>
              <a:rPr lang="en-US" sz="4400" dirty="0" err="1"/>
              <a:t>GoldenEye</a:t>
            </a:r>
            <a:r>
              <a:rPr lang="en-US" sz="4400" dirty="0"/>
              <a:t> – Software</a:t>
            </a:r>
            <a:br>
              <a:rPr lang="en-US" sz="4400" dirty="0"/>
            </a:br>
            <a:r>
              <a:rPr lang="en-US" sz="4000" dirty="0"/>
              <a:t>Programming the Mission on the Raspberry PI</a:t>
            </a:r>
            <a:r>
              <a:rPr lang="en-US" sz="4400" dirty="0"/>
              <a:t> </a:t>
            </a:r>
            <a:endParaRPr lang="en-US" sz="4000" dirty="0"/>
          </a:p>
        </p:txBody>
      </p:sp>
      <p:pic>
        <p:nvPicPr>
          <p:cNvPr id="3" name="Picture 2"/>
          <p:cNvPicPr>
            <a:picLocks noChangeAspect="1"/>
          </p:cNvPicPr>
          <p:nvPr/>
        </p:nvPicPr>
        <p:blipFill>
          <a:blip r:embed="rId3"/>
          <a:stretch>
            <a:fillRect/>
          </a:stretch>
        </p:blipFill>
        <p:spPr>
          <a:xfrm>
            <a:off x="1159063" y="2061862"/>
            <a:ext cx="6675632" cy="3650736"/>
          </a:xfrm>
          <a:prstGeom prst="rect">
            <a:avLst/>
          </a:prstGeom>
        </p:spPr>
      </p:pic>
      <p:pic>
        <p:nvPicPr>
          <p:cNvPr id="4" name="Picture 3"/>
          <p:cNvPicPr>
            <a:picLocks noChangeAspect="1"/>
          </p:cNvPicPr>
          <p:nvPr/>
        </p:nvPicPr>
        <p:blipFill>
          <a:blip r:embed="rId4"/>
          <a:stretch>
            <a:fillRect/>
          </a:stretch>
        </p:blipFill>
        <p:spPr>
          <a:xfrm>
            <a:off x="8068355" y="2061862"/>
            <a:ext cx="3149108" cy="3650736"/>
          </a:xfrm>
          <a:prstGeom prst="rect">
            <a:avLst/>
          </a:prstGeom>
        </p:spPr>
      </p:pic>
      <p:sp>
        <p:nvSpPr>
          <p:cNvPr id="8" name="Frame 7"/>
          <p:cNvSpPr/>
          <p:nvPr/>
        </p:nvSpPr>
        <p:spPr>
          <a:xfrm>
            <a:off x="8068355" y="2061862"/>
            <a:ext cx="3149108" cy="87904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ustDataLst>
      <p:tags r:id="rId1"/>
    </p:custDataLst>
    <p:extLst>
      <p:ext uri="{BB962C8B-B14F-4D97-AF65-F5344CB8AC3E}">
        <p14:creationId xmlns:p14="http://schemas.microsoft.com/office/powerpoint/2010/main" val="44174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4"/>
          <p:cNvSpPr txBox="1">
            <a:spLocks/>
          </p:cNvSpPr>
          <p:nvPr/>
        </p:nvSpPr>
        <p:spPr>
          <a:xfrm>
            <a:off x="1753424" y="433387"/>
            <a:ext cx="5869734" cy="49680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de-CH" sz="1400" dirty="0">
              <a:latin typeface="Arial" panose="020B0604020202020204" pitchFamily="34" charset="0"/>
              <a:cs typeface="Arial" panose="020B0604020202020204" pitchFamily="34" charset="0"/>
            </a:endParaRPr>
          </a:p>
        </p:txBody>
      </p:sp>
      <p:sp>
        <p:nvSpPr>
          <p:cNvPr id="16" name="Textfeld 15"/>
          <p:cNvSpPr txBox="1"/>
          <p:nvPr/>
        </p:nvSpPr>
        <p:spPr>
          <a:xfrm>
            <a:off x="661741" y="6341264"/>
            <a:ext cx="10845696" cy="523220"/>
          </a:xfrm>
          <a:prstGeom prst="rect">
            <a:avLst/>
          </a:prstGeom>
          <a:noFill/>
        </p:spPr>
        <p:txBody>
          <a:bodyPr wrap="square" rtlCol="0">
            <a:spAutoFit/>
          </a:bodyPr>
          <a:lstStyle/>
          <a:p>
            <a:r>
              <a:rPr lang="de-CH" sz="2800" b="1" dirty="0" err="1">
                <a:solidFill>
                  <a:schemeClr val="bg1"/>
                </a:solidFill>
              </a:rPr>
              <a:t>Your</a:t>
            </a:r>
            <a:r>
              <a:rPr lang="de-CH" sz="2800" b="1" dirty="0">
                <a:solidFill>
                  <a:schemeClr val="bg1"/>
                </a:solidFill>
              </a:rPr>
              <a:t> Task: </a:t>
            </a:r>
            <a:r>
              <a:rPr lang="de-CH" sz="2800" b="1" dirty="0" err="1">
                <a:solidFill>
                  <a:schemeClr val="bg1"/>
                </a:solidFill>
              </a:rPr>
              <a:t>How</a:t>
            </a:r>
            <a:r>
              <a:rPr lang="de-CH" sz="2800" b="1" dirty="0">
                <a:solidFill>
                  <a:schemeClr val="bg1"/>
                </a:solidFill>
              </a:rPr>
              <a:t> will </a:t>
            </a:r>
            <a:r>
              <a:rPr lang="de-CH" sz="2800" b="1" dirty="0" err="1">
                <a:solidFill>
                  <a:schemeClr val="bg1"/>
                </a:solidFill>
              </a:rPr>
              <a:t>we</a:t>
            </a:r>
            <a:r>
              <a:rPr lang="de-CH" sz="2800" b="1" dirty="0">
                <a:solidFill>
                  <a:schemeClr val="bg1"/>
                </a:solidFill>
              </a:rPr>
              <a:t> </a:t>
            </a:r>
            <a:r>
              <a:rPr lang="de-CH" sz="2800" b="1" dirty="0" err="1">
                <a:solidFill>
                  <a:schemeClr val="bg1"/>
                </a:solidFill>
              </a:rPr>
              <a:t>pay</a:t>
            </a:r>
            <a:r>
              <a:rPr lang="de-CH" sz="2800" b="1" dirty="0">
                <a:solidFill>
                  <a:schemeClr val="bg1"/>
                </a:solidFill>
              </a:rPr>
              <a:t> in </a:t>
            </a:r>
            <a:r>
              <a:rPr lang="de-CH" sz="2800" b="1" dirty="0" err="1">
                <a:solidFill>
                  <a:schemeClr val="bg1"/>
                </a:solidFill>
              </a:rPr>
              <a:t>the</a:t>
            </a:r>
            <a:r>
              <a:rPr lang="de-CH" sz="2800" b="1" dirty="0">
                <a:solidFill>
                  <a:schemeClr val="bg1"/>
                </a:solidFill>
              </a:rPr>
              <a:t> </a:t>
            </a:r>
            <a:r>
              <a:rPr lang="de-CH" sz="2800" b="1" dirty="0" err="1">
                <a:solidFill>
                  <a:schemeClr val="bg1"/>
                </a:solidFill>
              </a:rPr>
              <a:t>future</a:t>
            </a:r>
            <a:r>
              <a:rPr lang="de-CH" sz="2800" b="1" dirty="0">
                <a:solidFill>
                  <a:schemeClr val="bg1"/>
                </a:solidFill>
              </a:rPr>
              <a:t>? </a:t>
            </a:r>
            <a:endParaRPr lang="en-US" sz="2800" dirty="0">
              <a:solidFill>
                <a:schemeClr val="bg1"/>
              </a:solidFill>
            </a:endParaRPr>
          </a:p>
        </p:txBody>
      </p:sp>
      <p:pic>
        <p:nvPicPr>
          <p:cNvPr id="7" name="Bild 6"/>
          <p:cNvPicPr>
            <a:picLocks noChangeAspect="1"/>
          </p:cNvPicPr>
          <p:nvPr/>
        </p:nvPicPr>
        <p:blipFill rotWithShape="1">
          <a:blip r:embed="rId3"/>
          <a:srcRect l="8779" t="1950" r="2579" b="71899"/>
          <a:stretch/>
        </p:blipFill>
        <p:spPr>
          <a:xfrm>
            <a:off x="3736405" y="1711590"/>
            <a:ext cx="5127917" cy="2386910"/>
          </a:xfrm>
          <a:prstGeom prst="rect">
            <a:avLst/>
          </a:prstGeom>
        </p:spPr>
      </p:pic>
      <p:pic>
        <p:nvPicPr>
          <p:cNvPr id="11" name="Bild 10"/>
          <p:cNvPicPr>
            <a:picLocks noChangeAspect="1"/>
          </p:cNvPicPr>
          <p:nvPr/>
        </p:nvPicPr>
        <p:blipFill rotWithShape="1">
          <a:blip r:embed="rId4"/>
          <a:srcRect l="22121" t="7394" r="25030" b="69435"/>
          <a:stretch/>
        </p:blipFill>
        <p:spPr>
          <a:xfrm>
            <a:off x="748006" y="2030633"/>
            <a:ext cx="2711187" cy="2053957"/>
          </a:xfrm>
          <a:prstGeom prst="rect">
            <a:avLst/>
          </a:prstGeom>
        </p:spPr>
      </p:pic>
      <p:sp>
        <p:nvSpPr>
          <p:cNvPr id="2" name="Textfeld 1"/>
          <p:cNvSpPr txBox="1"/>
          <p:nvPr/>
        </p:nvSpPr>
        <p:spPr>
          <a:xfrm>
            <a:off x="1388853" y="4266501"/>
            <a:ext cx="1200713" cy="523220"/>
          </a:xfrm>
          <a:prstGeom prst="rect">
            <a:avLst/>
          </a:prstGeom>
          <a:noFill/>
        </p:spPr>
        <p:txBody>
          <a:bodyPr wrap="none" rtlCol="0">
            <a:spAutoFit/>
          </a:bodyPr>
          <a:lstStyle/>
          <a:p>
            <a:r>
              <a:rPr lang="de-CH" sz="2800" dirty="0">
                <a:latin typeface="Arial Black" panose="020B0A04020102020204" pitchFamily="34" charset="0"/>
              </a:rPr>
              <a:t>FACE</a:t>
            </a:r>
          </a:p>
        </p:txBody>
      </p:sp>
      <p:sp>
        <p:nvSpPr>
          <p:cNvPr id="8" name="Textfeld 7"/>
          <p:cNvSpPr txBox="1"/>
          <p:nvPr/>
        </p:nvSpPr>
        <p:spPr>
          <a:xfrm>
            <a:off x="5225405" y="4266501"/>
            <a:ext cx="1429174" cy="523220"/>
          </a:xfrm>
          <a:prstGeom prst="rect">
            <a:avLst/>
          </a:prstGeom>
          <a:noFill/>
        </p:spPr>
        <p:txBody>
          <a:bodyPr wrap="none" rtlCol="0">
            <a:spAutoFit/>
          </a:bodyPr>
          <a:lstStyle/>
          <a:p>
            <a:r>
              <a:rPr lang="de-CH" sz="2800" dirty="0">
                <a:latin typeface="Arial Black" panose="020B0A04020102020204" pitchFamily="34" charset="0"/>
              </a:rPr>
              <a:t>VOICE</a:t>
            </a:r>
          </a:p>
        </p:txBody>
      </p:sp>
      <p:sp>
        <p:nvSpPr>
          <p:cNvPr id="9" name="Textfeld 8"/>
          <p:cNvSpPr txBox="1"/>
          <p:nvPr/>
        </p:nvSpPr>
        <p:spPr>
          <a:xfrm>
            <a:off x="9262857" y="4294793"/>
            <a:ext cx="2465675" cy="523220"/>
          </a:xfrm>
          <a:prstGeom prst="rect">
            <a:avLst/>
          </a:prstGeom>
          <a:noFill/>
        </p:spPr>
        <p:txBody>
          <a:bodyPr wrap="none" rtlCol="0">
            <a:spAutoFit/>
          </a:bodyPr>
          <a:lstStyle/>
          <a:p>
            <a:r>
              <a:rPr lang="de-CH" sz="2800" dirty="0" err="1">
                <a:latin typeface="Arial Black" panose="020B0A04020102020204" pitchFamily="34" charset="0"/>
              </a:rPr>
              <a:t>Your</a:t>
            </a:r>
            <a:r>
              <a:rPr lang="de-CH" sz="2800" dirty="0">
                <a:latin typeface="Arial Black" panose="020B0A04020102020204" pitchFamily="34" charset="0"/>
              </a:rPr>
              <a:t> </a:t>
            </a:r>
            <a:r>
              <a:rPr lang="de-CH" sz="2800" dirty="0" err="1">
                <a:latin typeface="Arial Black" panose="020B0A04020102020204" pitchFamily="34" charset="0"/>
              </a:rPr>
              <a:t>ideas</a:t>
            </a:r>
            <a:r>
              <a:rPr lang="de-CH" sz="2800" dirty="0">
                <a:latin typeface="Arial Black" panose="020B0A04020102020204" pitchFamily="34" charset="0"/>
              </a:rPr>
              <a:t>?</a:t>
            </a:r>
          </a:p>
        </p:txBody>
      </p:sp>
      <p:grpSp>
        <p:nvGrpSpPr>
          <p:cNvPr id="6" name="Gruppieren 5"/>
          <p:cNvGrpSpPr/>
          <p:nvPr/>
        </p:nvGrpSpPr>
        <p:grpSpPr>
          <a:xfrm>
            <a:off x="9673412" y="2215171"/>
            <a:ext cx="1644563" cy="1684880"/>
            <a:chOff x="9262857" y="2042082"/>
            <a:chExt cx="1644563" cy="1684880"/>
          </a:xfrm>
        </p:grpSpPr>
        <p:sp>
          <p:nvSpPr>
            <p:cNvPr id="5" name="L-Form 4"/>
            <p:cNvSpPr/>
            <p:nvPr/>
          </p:nvSpPr>
          <p:spPr>
            <a:xfrm rot="5400000">
              <a:off x="9262857" y="2044460"/>
              <a:ext cx="621100" cy="621100"/>
            </a:xfrm>
            <a:prstGeom prst="corner">
              <a:avLst>
                <a:gd name="adj1" fmla="val 40278"/>
                <a:gd name="adj2" fmla="val 3888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L-Form 11"/>
            <p:cNvSpPr/>
            <p:nvPr/>
          </p:nvSpPr>
          <p:spPr>
            <a:xfrm>
              <a:off x="9262857" y="3105862"/>
              <a:ext cx="621100" cy="621100"/>
            </a:xfrm>
            <a:prstGeom prst="corner">
              <a:avLst>
                <a:gd name="adj1" fmla="val 40278"/>
                <a:gd name="adj2" fmla="val 3888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L-Form 12"/>
            <p:cNvSpPr/>
            <p:nvPr/>
          </p:nvSpPr>
          <p:spPr>
            <a:xfrm rot="5400000" flipV="1">
              <a:off x="10286320" y="2042082"/>
              <a:ext cx="621100" cy="621100"/>
            </a:xfrm>
            <a:prstGeom prst="corner">
              <a:avLst>
                <a:gd name="adj1" fmla="val 40278"/>
                <a:gd name="adj2" fmla="val 3888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L-Form 13"/>
            <p:cNvSpPr/>
            <p:nvPr/>
          </p:nvSpPr>
          <p:spPr>
            <a:xfrm flipH="1">
              <a:off x="10286320" y="3102892"/>
              <a:ext cx="621100" cy="621100"/>
            </a:xfrm>
            <a:prstGeom prst="corner">
              <a:avLst>
                <a:gd name="adj1" fmla="val 40278"/>
                <a:gd name="adj2" fmla="val 3888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Textfeld 14"/>
            <p:cNvSpPr txBox="1"/>
            <p:nvPr/>
          </p:nvSpPr>
          <p:spPr>
            <a:xfrm>
              <a:off x="9837644" y="2416975"/>
              <a:ext cx="561372" cy="830997"/>
            </a:xfrm>
            <a:prstGeom prst="rect">
              <a:avLst/>
            </a:prstGeom>
            <a:noFill/>
          </p:spPr>
          <p:txBody>
            <a:bodyPr wrap="none" rtlCol="0">
              <a:spAutoFit/>
            </a:bodyPr>
            <a:lstStyle/>
            <a:p>
              <a:r>
                <a:rPr lang="de-CH" sz="4800" dirty="0">
                  <a:latin typeface="Arial Black" panose="020B0A04020102020204" pitchFamily="34" charset="0"/>
                </a:rPr>
                <a:t>?</a:t>
              </a:r>
            </a:p>
          </p:txBody>
        </p:sp>
      </p:grpSp>
    </p:spTree>
    <p:custDataLst>
      <p:tags r:id="rId1"/>
    </p:custDataLst>
    <p:extLst>
      <p:ext uri="{BB962C8B-B14F-4D97-AF65-F5344CB8AC3E}">
        <p14:creationId xmlns:p14="http://schemas.microsoft.com/office/powerpoint/2010/main" val="41145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2145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sp>
        <p:nvSpPr>
          <p:cNvPr id="2" name="Title 1"/>
          <p:cNvSpPr>
            <a:spLocks noGrp="1"/>
          </p:cNvSpPr>
          <p:nvPr>
            <p:ph type="ctrTitle"/>
          </p:nvPr>
        </p:nvSpPr>
        <p:spPr/>
        <p:txBody>
          <a:bodyPr>
            <a:normAutofit/>
          </a:bodyPr>
          <a:lstStyle/>
          <a:p>
            <a:r>
              <a:rPr lang="it-CH" sz="7200" dirty="0">
                <a:solidFill>
                  <a:schemeClr val="bg1"/>
                </a:solidFill>
              </a:rPr>
              <a:t>Personal Finance Management (PFM) - Data</a:t>
            </a:r>
            <a:endParaRPr lang="it-CH" sz="3600" dirty="0">
              <a:solidFill>
                <a:schemeClr val="bg1"/>
              </a:solidFill>
            </a:endParaRPr>
          </a:p>
        </p:txBody>
      </p:sp>
      <p:pic>
        <p:nvPicPr>
          <p:cNvPr id="6" name="Picture 4" descr="http://hackzurich.com/hackathon_og_image_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8727"/>
          <a:stretch/>
        </p:blipFill>
        <p:spPr bwMode="auto">
          <a:xfrm>
            <a:off x="0" y="0"/>
            <a:ext cx="2110152" cy="23150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55076" y="4812036"/>
            <a:ext cx="2112694" cy="356251"/>
          </a:xfrm>
          <a:prstGeom prst="rect">
            <a:avLst/>
          </a:prstGeom>
        </p:spPr>
        <p:txBody>
          <a:bodyPr wrap="none">
            <a:spAutoFit/>
          </a:bodyPr>
          <a:lstStyle/>
          <a:p>
            <a:pPr>
              <a:lnSpc>
                <a:spcPct val="85000"/>
              </a:lnSpc>
              <a:spcBef>
                <a:spcPct val="0"/>
              </a:spcBef>
            </a:pPr>
            <a:r>
              <a:rPr lang="de-CH" sz="2000" spc="-50" dirty="0">
                <a:solidFill>
                  <a:schemeClr val="bg1"/>
                </a:solidFill>
                <a:latin typeface="+mj-lt"/>
                <a:ea typeface="+mj-ea"/>
                <a:cs typeface="+mj-cs"/>
              </a:rPr>
              <a:t>in </a:t>
            </a:r>
            <a:r>
              <a:rPr lang="de-CH" sz="2000" spc="-50" dirty="0" err="1">
                <a:solidFill>
                  <a:schemeClr val="bg1"/>
                </a:solidFill>
                <a:latin typeface="+mj-lt"/>
                <a:ea typeface="+mj-ea"/>
                <a:cs typeface="+mj-cs"/>
              </a:rPr>
              <a:t>cooperation</a:t>
            </a:r>
            <a:r>
              <a:rPr lang="de-CH" sz="2000" spc="-50" dirty="0">
                <a:solidFill>
                  <a:schemeClr val="bg1"/>
                </a:solidFill>
                <a:latin typeface="+mj-lt"/>
                <a:ea typeface="+mj-ea"/>
                <a:cs typeface="+mj-cs"/>
              </a:rPr>
              <a:t> </a:t>
            </a:r>
            <a:r>
              <a:rPr lang="de-CH" sz="2000" spc="-50" dirty="0" err="1">
                <a:solidFill>
                  <a:schemeClr val="bg1"/>
                </a:solidFill>
                <a:latin typeface="+mj-lt"/>
                <a:ea typeface="+mj-ea"/>
                <a:cs typeface="+mj-cs"/>
              </a:rPr>
              <a:t>with</a:t>
            </a:r>
            <a:r>
              <a:rPr lang="de-CH" sz="2000" spc="-50" dirty="0">
                <a:solidFill>
                  <a:schemeClr val="bg1"/>
                </a:solidFill>
                <a:latin typeface="+mj-lt"/>
                <a:ea typeface="+mj-ea"/>
                <a:cs typeface="+mj-cs"/>
              </a:rPr>
              <a:t> </a:t>
            </a:r>
          </a:p>
        </p:txBody>
      </p:sp>
      <p:pic>
        <p:nvPicPr>
          <p:cNvPr id="9" name="Picture 8"/>
          <p:cNvPicPr>
            <a:picLocks noChangeAspect="1"/>
          </p:cNvPicPr>
          <p:nvPr/>
        </p:nvPicPr>
        <p:blipFill>
          <a:blip r:embed="rId4"/>
          <a:stretch>
            <a:fillRect/>
          </a:stretch>
        </p:blipFill>
        <p:spPr>
          <a:xfrm>
            <a:off x="1099663" y="5394361"/>
            <a:ext cx="2241944" cy="825255"/>
          </a:xfrm>
          <a:prstGeom prst="rect">
            <a:avLst/>
          </a:prstGeom>
        </p:spPr>
      </p:pic>
    </p:spTree>
    <p:custDataLst>
      <p:tags r:id="rId1"/>
    </p:custDataLst>
    <p:extLst>
      <p:ext uri="{BB962C8B-B14F-4D97-AF65-F5344CB8AC3E}">
        <p14:creationId xmlns:p14="http://schemas.microsoft.com/office/powerpoint/2010/main" val="2860712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Datasample</a:t>
            </a:r>
          </a:p>
        </p:txBody>
      </p:sp>
      <p:graphicFrame>
        <p:nvGraphicFramePr>
          <p:cNvPr id="6" name="Tabelle 5"/>
          <p:cNvGraphicFramePr>
            <a:graphicFrameLocks noGrp="1"/>
          </p:cNvGraphicFramePr>
          <p:nvPr>
            <p:extLst>
              <p:ext uri="{D42A27DB-BD31-4B8C-83A1-F6EECF244321}">
                <p14:modId xmlns:p14="http://schemas.microsoft.com/office/powerpoint/2010/main" val="3365875645"/>
              </p:ext>
            </p:extLst>
          </p:nvPr>
        </p:nvGraphicFramePr>
        <p:xfrm>
          <a:off x="1159329" y="1972856"/>
          <a:ext cx="6760027" cy="2246811"/>
        </p:xfrm>
        <a:graphic>
          <a:graphicData uri="http://schemas.openxmlformats.org/drawingml/2006/table">
            <a:tbl>
              <a:tblPr>
                <a:tableStyleId>{5C22544A-7EE6-4342-B048-85BDC9FD1C3A}</a:tableStyleId>
              </a:tblPr>
              <a:tblGrid>
                <a:gridCol w="711581">
                  <a:extLst>
                    <a:ext uri="{9D8B030D-6E8A-4147-A177-3AD203B41FA5}">
                      <a16:colId xmlns:a16="http://schemas.microsoft.com/office/drawing/2014/main" val="344858641"/>
                    </a:ext>
                  </a:extLst>
                </a:gridCol>
                <a:gridCol w="806975">
                  <a:extLst>
                    <a:ext uri="{9D8B030D-6E8A-4147-A177-3AD203B41FA5}">
                      <a16:colId xmlns:a16="http://schemas.microsoft.com/office/drawing/2014/main" val="145292207"/>
                    </a:ext>
                  </a:extLst>
                </a:gridCol>
                <a:gridCol w="1175657">
                  <a:extLst>
                    <a:ext uri="{9D8B030D-6E8A-4147-A177-3AD203B41FA5}">
                      <a16:colId xmlns:a16="http://schemas.microsoft.com/office/drawing/2014/main" val="2471671155"/>
                    </a:ext>
                  </a:extLst>
                </a:gridCol>
                <a:gridCol w="963386">
                  <a:extLst>
                    <a:ext uri="{9D8B030D-6E8A-4147-A177-3AD203B41FA5}">
                      <a16:colId xmlns:a16="http://schemas.microsoft.com/office/drawing/2014/main" val="2394422505"/>
                    </a:ext>
                  </a:extLst>
                </a:gridCol>
                <a:gridCol w="967682">
                  <a:extLst>
                    <a:ext uri="{9D8B030D-6E8A-4147-A177-3AD203B41FA5}">
                      <a16:colId xmlns:a16="http://schemas.microsoft.com/office/drawing/2014/main" val="3559693783"/>
                    </a:ext>
                  </a:extLst>
                </a:gridCol>
                <a:gridCol w="1067373">
                  <a:extLst>
                    <a:ext uri="{9D8B030D-6E8A-4147-A177-3AD203B41FA5}">
                      <a16:colId xmlns:a16="http://schemas.microsoft.com/office/drawing/2014/main" val="833302979"/>
                    </a:ext>
                  </a:extLst>
                </a:gridCol>
                <a:gridCol w="1067373">
                  <a:extLst>
                    <a:ext uri="{9D8B030D-6E8A-4147-A177-3AD203B41FA5}">
                      <a16:colId xmlns:a16="http://schemas.microsoft.com/office/drawing/2014/main" val="692572726"/>
                    </a:ext>
                  </a:extLst>
                </a:gridCol>
              </a:tblGrid>
              <a:tr h="301171">
                <a:tc gridSpan="2">
                  <a:txBody>
                    <a:bodyPr/>
                    <a:lstStyle/>
                    <a:p>
                      <a:pPr algn="l" fontAlgn="b"/>
                      <a:r>
                        <a:rPr lang="en-US" sz="1600" b="1" i="0" u="none" strike="noStrike" dirty="0" err="1">
                          <a:effectLst/>
                        </a:rPr>
                        <a:t>PFM_Budget</a:t>
                      </a:r>
                      <a:endParaRPr lang="en-US" sz="16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0188550"/>
                  </a:ext>
                </a:extLst>
              </a:tr>
              <a:tr h="184150">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94621078"/>
                  </a:ext>
                </a:extLst>
              </a:tr>
              <a:tr h="184150">
                <a:tc>
                  <a:txBody>
                    <a:bodyPr/>
                    <a:lstStyle/>
                    <a:p>
                      <a:pPr algn="l" fontAlgn="b"/>
                      <a:r>
                        <a:rPr lang="en-US" sz="1100" u="none" strike="noStrike">
                          <a:effectLst/>
                        </a:rPr>
                        <a:t>BUDGET_ID</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ACCOUNT_ID</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CATEGORY_CODE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dirty="0">
                          <a:effectLst/>
                        </a:rPr>
                        <a:t>NAME</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AMOUNT</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CURRENCY</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FREQUENCY_TYPE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4389336"/>
                  </a:ext>
                </a:extLst>
              </a:tr>
              <a:tr h="18415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1001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cv_groceries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My Monthly Groceries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400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CHF</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00963966"/>
                  </a:ext>
                </a:extLst>
              </a:tr>
              <a:tr h="18415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1001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cv_leisure_shopping</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My Monthly Fun Shopping</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CHF</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01388442"/>
                  </a:ext>
                </a:extLst>
              </a:tr>
              <a:tr h="18415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1001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cv_bars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Getting drunk yearly</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CHF</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62299429"/>
                  </a:ext>
                </a:extLst>
              </a:tr>
              <a:tr h="184150">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1002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cv_bars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liquid luck</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CHF</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41454930"/>
                  </a:ext>
                </a:extLst>
              </a:tr>
              <a:tr h="18415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1002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cv_mobility</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OeV</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CHF</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96401838"/>
                  </a:ext>
                </a:extLst>
              </a:tr>
              <a:tr h="184150">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1002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cv_restaurants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eating out</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CHF</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dirty="0">
                          <a:effectLst/>
                        </a:rPr>
                        <a:t>MONTH</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69600802"/>
                  </a:ext>
                </a:extLst>
              </a:tr>
            </a:tbl>
          </a:graphicData>
        </a:graphic>
      </p:graphicFrame>
      <p:graphicFrame>
        <p:nvGraphicFramePr>
          <p:cNvPr id="7" name="Tabelle 6"/>
          <p:cNvGraphicFramePr>
            <a:graphicFrameLocks noGrp="1"/>
          </p:cNvGraphicFramePr>
          <p:nvPr/>
        </p:nvGraphicFramePr>
        <p:xfrm>
          <a:off x="1159329" y="4455164"/>
          <a:ext cx="10058400" cy="1707477"/>
        </p:xfrm>
        <a:graphic>
          <a:graphicData uri="http://schemas.openxmlformats.org/drawingml/2006/table">
            <a:tbl>
              <a:tblPr>
                <a:tableStyleId>{5C22544A-7EE6-4342-B048-85BDC9FD1C3A}</a:tableStyleId>
              </a:tblPr>
              <a:tblGrid>
                <a:gridCol w="391886">
                  <a:extLst>
                    <a:ext uri="{9D8B030D-6E8A-4147-A177-3AD203B41FA5}">
                      <a16:colId xmlns:a16="http://schemas.microsoft.com/office/drawing/2014/main" val="1143496558"/>
                    </a:ext>
                  </a:extLst>
                </a:gridCol>
                <a:gridCol w="675665">
                  <a:extLst>
                    <a:ext uri="{9D8B030D-6E8A-4147-A177-3AD203B41FA5}">
                      <a16:colId xmlns:a16="http://schemas.microsoft.com/office/drawing/2014/main" val="3403769532"/>
                    </a:ext>
                  </a:extLst>
                </a:gridCol>
                <a:gridCol w="432426">
                  <a:extLst>
                    <a:ext uri="{9D8B030D-6E8A-4147-A177-3AD203B41FA5}">
                      <a16:colId xmlns:a16="http://schemas.microsoft.com/office/drawing/2014/main" val="2572777691"/>
                    </a:ext>
                  </a:extLst>
                </a:gridCol>
                <a:gridCol w="540532">
                  <a:extLst>
                    <a:ext uri="{9D8B030D-6E8A-4147-A177-3AD203B41FA5}">
                      <a16:colId xmlns:a16="http://schemas.microsoft.com/office/drawing/2014/main" val="1304754592"/>
                    </a:ext>
                  </a:extLst>
                </a:gridCol>
                <a:gridCol w="540532">
                  <a:extLst>
                    <a:ext uri="{9D8B030D-6E8A-4147-A177-3AD203B41FA5}">
                      <a16:colId xmlns:a16="http://schemas.microsoft.com/office/drawing/2014/main" val="1965338476"/>
                    </a:ext>
                  </a:extLst>
                </a:gridCol>
                <a:gridCol w="548602">
                  <a:extLst>
                    <a:ext uri="{9D8B030D-6E8A-4147-A177-3AD203B41FA5}">
                      <a16:colId xmlns:a16="http://schemas.microsoft.com/office/drawing/2014/main" val="373562392"/>
                    </a:ext>
                  </a:extLst>
                </a:gridCol>
                <a:gridCol w="532462">
                  <a:extLst>
                    <a:ext uri="{9D8B030D-6E8A-4147-A177-3AD203B41FA5}">
                      <a16:colId xmlns:a16="http://schemas.microsoft.com/office/drawing/2014/main" val="497167141"/>
                    </a:ext>
                  </a:extLst>
                </a:gridCol>
                <a:gridCol w="540532">
                  <a:extLst>
                    <a:ext uri="{9D8B030D-6E8A-4147-A177-3AD203B41FA5}">
                      <a16:colId xmlns:a16="http://schemas.microsoft.com/office/drawing/2014/main" val="131252050"/>
                    </a:ext>
                  </a:extLst>
                </a:gridCol>
                <a:gridCol w="540532">
                  <a:extLst>
                    <a:ext uri="{9D8B030D-6E8A-4147-A177-3AD203B41FA5}">
                      <a16:colId xmlns:a16="http://schemas.microsoft.com/office/drawing/2014/main" val="4090480341"/>
                    </a:ext>
                  </a:extLst>
                </a:gridCol>
                <a:gridCol w="540532">
                  <a:extLst>
                    <a:ext uri="{9D8B030D-6E8A-4147-A177-3AD203B41FA5}">
                      <a16:colId xmlns:a16="http://schemas.microsoft.com/office/drawing/2014/main" val="175818195"/>
                    </a:ext>
                  </a:extLst>
                </a:gridCol>
                <a:gridCol w="540532">
                  <a:extLst>
                    <a:ext uri="{9D8B030D-6E8A-4147-A177-3AD203B41FA5}">
                      <a16:colId xmlns:a16="http://schemas.microsoft.com/office/drawing/2014/main" val="1460257856"/>
                    </a:ext>
                  </a:extLst>
                </a:gridCol>
                <a:gridCol w="540532">
                  <a:extLst>
                    <a:ext uri="{9D8B030D-6E8A-4147-A177-3AD203B41FA5}">
                      <a16:colId xmlns:a16="http://schemas.microsoft.com/office/drawing/2014/main" val="1084817683"/>
                    </a:ext>
                  </a:extLst>
                </a:gridCol>
                <a:gridCol w="675665">
                  <a:extLst>
                    <a:ext uri="{9D8B030D-6E8A-4147-A177-3AD203B41FA5}">
                      <a16:colId xmlns:a16="http://schemas.microsoft.com/office/drawing/2014/main" val="3580549034"/>
                    </a:ext>
                  </a:extLst>
                </a:gridCol>
                <a:gridCol w="756745">
                  <a:extLst>
                    <a:ext uri="{9D8B030D-6E8A-4147-A177-3AD203B41FA5}">
                      <a16:colId xmlns:a16="http://schemas.microsoft.com/office/drawing/2014/main" val="750581906"/>
                    </a:ext>
                  </a:extLst>
                </a:gridCol>
                <a:gridCol w="1378356">
                  <a:extLst>
                    <a:ext uri="{9D8B030D-6E8A-4147-A177-3AD203B41FA5}">
                      <a16:colId xmlns:a16="http://schemas.microsoft.com/office/drawing/2014/main" val="902810297"/>
                    </a:ext>
                  </a:extLst>
                </a:gridCol>
                <a:gridCol w="882869">
                  <a:extLst>
                    <a:ext uri="{9D8B030D-6E8A-4147-A177-3AD203B41FA5}">
                      <a16:colId xmlns:a16="http://schemas.microsoft.com/office/drawing/2014/main" val="2934590627"/>
                    </a:ext>
                  </a:extLst>
                </a:gridCol>
              </a:tblGrid>
              <a:tr h="181196">
                <a:tc gridSpan="3">
                  <a:txBody>
                    <a:bodyPr/>
                    <a:lstStyle/>
                    <a:p>
                      <a:pPr algn="l" fontAlgn="b"/>
                      <a:r>
                        <a:rPr lang="en-US" sz="1600" b="1" u="none" strike="noStrike" dirty="0" err="1">
                          <a:effectLst/>
                        </a:rPr>
                        <a:t>PFM_Transaction</a:t>
                      </a:r>
                      <a:endParaRPr lang="en-US" sz="1600" b="1" i="0" u="none" strike="noStrike" dirty="0">
                        <a:solidFill>
                          <a:srgbClr val="000000"/>
                        </a:solidFill>
                        <a:effectLst/>
                        <a:latin typeface="Calibri" panose="020F0502020204030204" pitchFamily="34" charset="0"/>
                      </a:endParaRPr>
                    </a:p>
                  </a:txBody>
                  <a:tcPr marL="4273" marR="4273" marT="4273" marB="0" anchor="b"/>
                </a:tc>
                <a:tc hMerge="1">
                  <a:txBody>
                    <a:bodyPr/>
                    <a:lstStyle/>
                    <a:p>
                      <a:endParaRPr lang="en-US"/>
                    </a:p>
                  </a:txBody>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extLst>
                  <a:ext uri="{0D108BD9-81ED-4DB2-BD59-A6C34878D82A}">
                    <a16:rowId xmlns:a16="http://schemas.microsoft.com/office/drawing/2014/main" val="271721149"/>
                  </a:ext>
                </a:extLst>
              </a:tr>
              <a:tr h="142019">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extLst>
                  <a:ext uri="{0D108BD9-81ED-4DB2-BD59-A6C34878D82A}">
                    <a16:rowId xmlns:a16="http://schemas.microsoft.com/office/drawing/2014/main" val="1178213727"/>
                  </a:ext>
                </a:extLst>
              </a:tr>
              <a:tr h="263469">
                <a:tc>
                  <a:txBody>
                    <a:bodyPr/>
                    <a:lstStyle/>
                    <a:p>
                      <a:pPr algn="l" fontAlgn="b"/>
                      <a:r>
                        <a:rPr lang="en-US" sz="700" u="none" strike="noStrike">
                          <a:effectLst/>
                        </a:rPr>
                        <a:t>ACCOUNT_ID</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TRANSACTION_ID</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AMOUNT</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AMOUNT_NORMALIZED</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CURRENCY</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TRANSACTION_DATE</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CATEGORY_CODE</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BOOKING_TEXT</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COUNTERPARTY</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CITY</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COUNTRY</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ZIP</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highlight>
                            <a:srgbClr val="00FFFF"/>
                          </a:highlight>
                        </a:rPr>
                        <a:t>GEO_LATITUDE</a:t>
                      </a:r>
                      <a:endParaRPr lang="en-US" sz="700" b="0" i="0" u="none" strike="noStrike">
                        <a:solidFill>
                          <a:srgbClr val="000000"/>
                        </a:solidFill>
                        <a:effectLst/>
                        <a:highlight>
                          <a:srgbClr val="00FFFF"/>
                        </a:highlight>
                        <a:latin typeface="Calibri" panose="020F0502020204030204" pitchFamily="34" charset="0"/>
                      </a:endParaRPr>
                    </a:p>
                  </a:txBody>
                  <a:tcPr marL="4273" marR="4273" marT="4273" marB="0" anchor="b"/>
                </a:tc>
                <a:tc>
                  <a:txBody>
                    <a:bodyPr/>
                    <a:lstStyle/>
                    <a:p>
                      <a:pPr algn="l" fontAlgn="b"/>
                      <a:r>
                        <a:rPr lang="en-US" sz="700" u="none" strike="noStrike" dirty="0">
                          <a:effectLst/>
                          <a:highlight>
                            <a:srgbClr val="00FFFF"/>
                          </a:highlight>
                        </a:rPr>
                        <a:t>GEO_LONGITUDE</a:t>
                      </a:r>
                      <a:endParaRPr lang="en-US" sz="700" b="0" i="0" u="none" strike="noStrike" dirty="0">
                        <a:solidFill>
                          <a:srgbClr val="000000"/>
                        </a:solidFill>
                        <a:effectLst/>
                        <a:highlight>
                          <a:srgbClr val="00FFFF"/>
                        </a:highlight>
                        <a:latin typeface="Calibri" panose="020F0502020204030204" pitchFamily="34" charset="0"/>
                      </a:endParaRPr>
                    </a:p>
                  </a:txBody>
                  <a:tcPr marL="4273" marR="4273" marT="4273" marB="0" anchor="b"/>
                </a:tc>
                <a:tc>
                  <a:txBody>
                    <a:bodyPr/>
                    <a:lstStyle/>
                    <a:p>
                      <a:pPr algn="l" fontAlgn="b"/>
                      <a:r>
                        <a:rPr lang="en-US" sz="700" u="none" strike="noStrike">
                          <a:effectLst/>
                        </a:rPr>
                        <a:t>STREET</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TRANSACTION_TYPE</a:t>
                      </a:r>
                      <a:endParaRPr lang="en-US" sz="700" b="0" i="0" u="none" strike="noStrike">
                        <a:solidFill>
                          <a:srgbClr val="000000"/>
                        </a:solidFill>
                        <a:effectLst/>
                        <a:latin typeface="Calibri" panose="020F0502020204030204" pitchFamily="34" charset="0"/>
                      </a:endParaRPr>
                    </a:p>
                  </a:txBody>
                  <a:tcPr marL="4273" marR="4273" marT="4273" marB="0" anchor="b"/>
                </a:tc>
                <a:extLst>
                  <a:ext uri="{0D108BD9-81ED-4DB2-BD59-A6C34878D82A}">
                    <a16:rowId xmlns:a16="http://schemas.microsoft.com/office/drawing/2014/main" val="2923665553"/>
                  </a:ext>
                </a:extLst>
              </a:tr>
              <a:tr h="263469">
                <a:tc>
                  <a:txBody>
                    <a:bodyPr/>
                    <a:lstStyle/>
                    <a:p>
                      <a:pPr algn="r" fontAlgn="b"/>
                      <a:r>
                        <a:rPr lang="en-US" sz="700" u="none" strike="noStrike">
                          <a:effectLst/>
                        </a:rPr>
                        <a:t>1001</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5.877E+13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-55.3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-55.3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CHF</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15.08.2016</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cv_groceries</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Migros M Express</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ZŸrich</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CH</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8048</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47.391301</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8.487883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Hohlstrasse 600</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CARDPAYMENT</a:t>
                      </a:r>
                      <a:endParaRPr lang="en-US" sz="700" b="0" i="0" u="none" strike="noStrike">
                        <a:solidFill>
                          <a:srgbClr val="000000"/>
                        </a:solidFill>
                        <a:effectLst/>
                        <a:latin typeface="Calibri" panose="020F0502020204030204" pitchFamily="34" charset="0"/>
                      </a:endParaRPr>
                    </a:p>
                  </a:txBody>
                  <a:tcPr marL="4273" marR="4273" marT="4273" marB="0" anchor="b"/>
                </a:tc>
                <a:extLst>
                  <a:ext uri="{0D108BD9-81ED-4DB2-BD59-A6C34878D82A}">
                    <a16:rowId xmlns:a16="http://schemas.microsoft.com/office/drawing/2014/main" val="1351273869"/>
                  </a:ext>
                </a:extLst>
              </a:tr>
              <a:tr h="263469">
                <a:tc>
                  <a:txBody>
                    <a:bodyPr/>
                    <a:lstStyle/>
                    <a:p>
                      <a:pPr algn="r" fontAlgn="b"/>
                      <a:r>
                        <a:rPr lang="en-US" sz="700" u="none" strike="noStrike">
                          <a:effectLst/>
                        </a:rPr>
                        <a:t>1001</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5.877E+13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-25.3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-25.3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CHF</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15.08.2016</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cv_groceries</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Migros M Express</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ZŸrich</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CH</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8048</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47.391301</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8.487883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Hohlstrasse 600</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CARDPAYMENT</a:t>
                      </a:r>
                      <a:endParaRPr lang="en-US" sz="700" b="0" i="0" u="none" strike="noStrike">
                        <a:solidFill>
                          <a:srgbClr val="000000"/>
                        </a:solidFill>
                        <a:effectLst/>
                        <a:latin typeface="Calibri" panose="020F0502020204030204" pitchFamily="34" charset="0"/>
                      </a:endParaRPr>
                    </a:p>
                  </a:txBody>
                  <a:tcPr marL="4273" marR="4273" marT="4273" marB="0" anchor="b"/>
                </a:tc>
                <a:extLst>
                  <a:ext uri="{0D108BD9-81ED-4DB2-BD59-A6C34878D82A}">
                    <a16:rowId xmlns:a16="http://schemas.microsoft.com/office/drawing/2014/main" val="3446799287"/>
                  </a:ext>
                </a:extLst>
              </a:tr>
              <a:tr h="263469">
                <a:tc>
                  <a:txBody>
                    <a:bodyPr/>
                    <a:lstStyle/>
                    <a:p>
                      <a:pPr algn="r" fontAlgn="b"/>
                      <a:r>
                        <a:rPr lang="en-US" sz="700" u="none" strike="noStrike">
                          <a:effectLst/>
                        </a:rPr>
                        <a:t>1001</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5.85885E+13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-31.25</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dirty="0">
                          <a:effectLst/>
                        </a:rPr>
                        <a:t>-31.25</a:t>
                      </a:r>
                      <a:endParaRPr lang="en-US" sz="700" b="0" i="0" u="none" strike="noStrike" dirty="0">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CHF</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25.07.2016</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cv_groceries</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Migros M Express</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ZŸrich</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CH</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8048</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47.391301</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8.487883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Hohlstrasse 600</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CARDPAYMENT</a:t>
                      </a:r>
                      <a:endParaRPr lang="en-US" sz="700" b="0" i="0" u="none" strike="noStrike">
                        <a:solidFill>
                          <a:srgbClr val="000000"/>
                        </a:solidFill>
                        <a:effectLst/>
                        <a:latin typeface="Calibri" panose="020F0502020204030204" pitchFamily="34" charset="0"/>
                      </a:endParaRPr>
                    </a:p>
                  </a:txBody>
                  <a:tcPr marL="4273" marR="4273" marT="4273" marB="0" anchor="b"/>
                </a:tc>
                <a:extLst>
                  <a:ext uri="{0D108BD9-81ED-4DB2-BD59-A6C34878D82A}">
                    <a16:rowId xmlns:a16="http://schemas.microsoft.com/office/drawing/2014/main" val="1673355593"/>
                  </a:ext>
                </a:extLst>
              </a:tr>
              <a:tr h="263469">
                <a:tc>
                  <a:txBody>
                    <a:bodyPr/>
                    <a:lstStyle/>
                    <a:p>
                      <a:pPr algn="r" fontAlgn="b"/>
                      <a:r>
                        <a:rPr lang="en-US" sz="700" u="none" strike="noStrike">
                          <a:effectLst/>
                        </a:rPr>
                        <a:t>1001</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5.85282E+13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-82.5</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-82.5</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CHF</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18.07.2016</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cv_groceries</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Migros M Express</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ZŸrich</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CH</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8048</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47.391301</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r" fontAlgn="b"/>
                      <a:r>
                        <a:rPr lang="en-US" sz="700" u="none" strike="noStrike">
                          <a:effectLst/>
                        </a:rPr>
                        <a:t>8.487883</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a:effectLst/>
                        </a:rPr>
                        <a:t>Hohlstrasse 600</a:t>
                      </a:r>
                      <a:endParaRPr lang="en-US" sz="700" b="0" i="0" u="none" strike="noStrike">
                        <a:solidFill>
                          <a:srgbClr val="000000"/>
                        </a:solidFill>
                        <a:effectLst/>
                        <a:latin typeface="Calibri" panose="020F0502020204030204" pitchFamily="34" charset="0"/>
                      </a:endParaRPr>
                    </a:p>
                  </a:txBody>
                  <a:tcPr marL="4273" marR="4273" marT="4273" marB="0" anchor="b"/>
                </a:tc>
                <a:tc>
                  <a:txBody>
                    <a:bodyPr/>
                    <a:lstStyle/>
                    <a:p>
                      <a:pPr algn="l" fontAlgn="b"/>
                      <a:r>
                        <a:rPr lang="en-US" sz="700" u="none" strike="noStrike" dirty="0">
                          <a:effectLst/>
                        </a:rPr>
                        <a:t>CARDPAYMENT</a:t>
                      </a:r>
                      <a:endParaRPr lang="en-US" sz="700" b="0" i="0" u="none" strike="noStrike" dirty="0">
                        <a:solidFill>
                          <a:srgbClr val="000000"/>
                        </a:solidFill>
                        <a:effectLst/>
                        <a:latin typeface="Calibri" panose="020F0502020204030204" pitchFamily="34" charset="0"/>
                      </a:endParaRPr>
                    </a:p>
                  </a:txBody>
                  <a:tcPr marL="4273" marR="4273" marT="4273" marB="0" anchor="b"/>
                </a:tc>
                <a:extLst>
                  <a:ext uri="{0D108BD9-81ED-4DB2-BD59-A6C34878D82A}">
                    <a16:rowId xmlns:a16="http://schemas.microsoft.com/office/drawing/2014/main" val="365361323"/>
                  </a:ext>
                </a:extLst>
              </a:tr>
            </a:tbl>
          </a:graphicData>
        </a:graphic>
      </p:graphicFrame>
      <p:graphicFrame>
        <p:nvGraphicFramePr>
          <p:cNvPr id="8" name="Tabelle 7"/>
          <p:cNvGraphicFramePr>
            <a:graphicFrameLocks noGrp="1"/>
          </p:cNvGraphicFramePr>
          <p:nvPr>
            <p:extLst>
              <p:ext uri="{D42A27DB-BD31-4B8C-83A1-F6EECF244321}">
                <p14:modId xmlns:p14="http://schemas.microsoft.com/office/powerpoint/2010/main" val="986161391"/>
              </p:ext>
            </p:extLst>
          </p:nvPr>
        </p:nvGraphicFramePr>
        <p:xfrm>
          <a:off x="8080829" y="1942014"/>
          <a:ext cx="3136900" cy="2275840"/>
        </p:xfrm>
        <a:graphic>
          <a:graphicData uri="http://schemas.openxmlformats.org/drawingml/2006/table">
            <a:tbl>
              <a:tblPr>
                <a:tableStyleId>{5C22544A-7EE6-4342-B048-85BDC9FD1C3A}</a:tableStyleId>
              </a:tblPr>
              <a:tblGrid>
                <a:gridCol w="1511300">
                  <a:extLst>
                    <a:ext uri="{9D8B030D-6E8A-4147-A177-3AD203B41FA5}">
                      <a16:colId xmlns:a16="http://schemas.microsoft.com/office/drawing/2014/main" val="879241004"/>
                    </a:ext>
                  </a:extLst>
                </a:gridCol>
                <a:gridCol w="1625600">
                  <a:extLst>
                    <a:ext uri="{9D8B030D-6E8A-4147-A177-3AD203B41FA5}">
                      <a16:colId xmlns:a16="http://schemas.microsoft.com/office/drawing/2014/main" val="4055921896"/>
                    </a:ext>
                  </a:extLst>
                </a:gridCol>
              </a:tblGrid>
              <a:tr h="234950">
                <a:tc>
                  <a:txBody>
                    <a:bodyPr/>
                    <a:lstStyle/>
                    <a:p>
                      <a:pPr algn="l" fontAlgn="b"/>
                      <a:r>
                        <a:rPr lang="en-US" sz="1600" b="1" u="none" strike="noStrike" dirty="0" err="1">
                          <a:effectLst/>
                        </a:rPr>
                        <a:t>PFM_Category</a:t>
                      </a:r>
                      <a:endParaRPr lang="en-US" sz="16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82681263"/>
                  </a:ext>
                </a:extLst>
              </a:tr>
              <a:tr h="184150">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289706"/>
                  </a:ext>
                </a:extLst>
              </a:tr>
              <a:tr h="184150">
                <a:tc>
                  <a:txBody>
                    <a:bodyPr/>
                    <a:lstStyle/>
                    <a:p>
                      <a:pPr algn="l" fontAlgn="b"/>
                      <a:r>
                        <a:rPr lang="en-US" sz="1100" u="none" strike="noStrike">
                          <a:effectLst/>
                        </a:rPr>
                        <a:t>CATEGORY_CODE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PARENT_CATEGORY_CODE</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31814332"/>
                  </a:ext>
                </a:extLst>
              </a:tr>
              <a:tr h="184150">
                <a:tc>
                  <a:txBody>
                    <a:bodyPr/>
                    <a:lstStyle/>
                    <a:p>
                      <a:pPr algn="l" fontAlgn="b"/>
                      <a:r>
                        <a:rPr lang="en-US" sz="1100" u="none" strike="noStrike">
                          <a:effectLst/>
                        </a:rPr>
                        <a:t>cv_accessoires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cv_leisure_shopping</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25924684"/>
                  </a:ext>
                </a:extLst>
              </a:tr>
              <a:tr h="184150">
                <a:tc>
                  <a:txBody>
                    <a:bodyPr/>
                    <a:lstStyle/>
                    <a:p>
                      <a:pPr algn="l" fontAlgn="b"/>
                      <a:r>
                        <a:rPr lang="en-US" sz="1100" u="none" strike="noStrike">
                          <a:effectLst/>
                        </a:rPr>
                        <a:t>cv_accountfees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cv_fees_tax_charges</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51583436"/>
                  </a:ext>
                </a:extLst>
              </a:tr>
              <a:tr h="184150">
                <a:tc>
                  <a:txBody>
                    <a:bodyPr/>
                    <a:lstStyle/>
                    <a:p>
                      <a:pPr algn="l" fontAlgn="b"/>
                      <a:r>
                        <a:rPr lang="en-US" sz="1100" u="none" strike="noStrike">
                          <a:effectLst/>
                        </a:rPr>
                        <a:t>cv_airplane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cv_travel</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3033396"/>
                  </a:ext>
                </a:extLst>
              </a:tr>
              <a:tr h="184150">
                <a:tc>
                  <a:txBody>
                    <a:bodyPr/>
                    <a:lstStyle/>
                    <a:p>
                      <a:pPr algn="l" fontAlgn="b"/>
                      <a:r>
                        <a:rPr lang="en-US" sz="1100" u="none" strike="noStrike">
                          <a:effectLst/>
                        </a:rPr>
                        <a:t>cv_alimony</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cv_household</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48798426"/>
                  </a:ext>
                </a:extLst>
              </a:tr>
              <a:tr h="184150">
                <a:tc>
                  <a:txBody>
                    <a:bodyPr/>
                    <a:lstStyle/>
                    <a:p>
                      <a:pPr algn="l" fontAlgn="b"/>
                      <a:r>
                        <a:rPr lang="en-US" sz="1100" u="none" strike="noStrike">
                          <a:effectLst/>
                        </a:rPr>
                        <a:t>cv_amortisation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cv_housing</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6876827"/>
                  </a:ext>
                </a:extLst>
              </a:tr>
              <a:tr h="184150">
                <a:tc>
                  <a:txBody>
                    <a:bodyPr/>
                    <a:lstStyle/>
                    <a:p>
                      <a:pPr algn="l" fontAlgn="b"/>
                      <a:r>
                        <a:rPr lang="en-US" sz="1100" u="none" strike="noStrike">
                          <a:effectLst/>
                        </a:rPr>
                        <a:t>cv_art_culture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cv_leisure_shopping</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52839171"/>
                  </a:ext>
                </a:extLst>
              </a:tr>
              <a:tr h="184150">
                <a:tc>
                  <a:txBody>
                    <a:bodyPr/>
                    <a:lstStyle/>
                    <a:p>
                      <a:pPr algn="l" fontAlgn="b"/>
                      <a:r>
                        <a:rPr lang="en-US" sz="1100" u="none" strike="noStrike">
                          <a:effectLst/>
                        </a:rPr>
                        <a:t>cv_baby_utilities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cv_household</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14676360"/>
                  </a:ext>
                </a:extLst>
              </a:tr>
              <a:tr h="184150">
                <a:tc>
                  <a:txBody>
                    <a:bodyPr/>
                    <a:lstStyle/>
                    <a:p>
                      <a:pPr algn="l" fontAlgn="b"/>
                      <a:r>
                        <a:rPr lang="en-US" sz="1100" u="none" strike="noStrike">
                          <a:effectLst/>
                        </a:rPr>
                        <a:t>cv_bankfees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cv_fees_tax_charges</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02875107"/>
                  </a:ext>
                </a:extLst>
              </a:tr>
              <a:tr h="184150">
                <a:tc>
                  <a:txBody>
                    <a:bodyPr/>
                    <a:lstStyle/>
                    <a:p>
                      <a:pPr algn="l" fontAlgn="b"/>
                      <a:r>
                        <a:rPr lang="en-US" sz="1100" u="none" strike="noStrike">
                          <a:effectLst/>
                        </a:rPr>
                        <a:t>cv_bars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dirty="0" err="1">
                          <a:effectLst/>
                        </a:rPr>
                        <a:t>cv_leisure_shopping</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13317391"/>
                  </a:ext>
                </a:extLst>
              </a:tr>
            </a:tbl>
          </a:graphicData>
        </a:graphic>
      </p:graphicFrame>
    </p:spTree>
    <p:extLst>
      <p:ext uri="{BB962C8B-B14F-4D97-AF65-F5344CB8AC3E}">
        <p14:creationId xmlns:p14="http://schemas.microsoft.com/office/powerpoint/2010/main" val="1089610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2145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2" name="Title 1"/>
          <p:cNvSpPr>
            <a:spLocks noGrp="1"/>
          </p:cNvSpPr>
          <p:nvPr>
            <p:ph type="ctrTitle"/>
          </p:nvPr>
        </p:nvSpPr>
        <p:spPr/>
        <p:txBody>
          <a:bodyPr>
            <a:normAutofit/>
          </a:bodyPr>
          <a:lstStyle/>
          <a:p>
            <a:r>
              <a:rPr lang="it-CH" sz="7200" dirty="0">
                <a:solidFill>
                  <a:schemeClr val="bg1"/>
                </a:solidFill>
              </a:rPr>
              <a:t>Virtual </a:t>
            </a:r>
            <a:r>
              <a:rPr lang="it-CH" sz="7200" dirty="0" err="1">
                <a:solidFill>
                  <a:schemeClr val="bg1"/>
                </a:solidFill>
              </a:rPr>
              <a:t>Terminals</a:t>
            </a:r>
            <a:br>
              <a:rPr lang="it-CH" sz="7200" dirty="0">
                <a:solidFill>
                  <a:schemeClr val="bg1"/>
                </a:solidFill>
              </a:rPr>
            </a:br>
            <a:r>
              <a:rPr lang="it-CH" sz="3600" dirty="0" err="1">
                <a:solidFill>
                  <a:schemeClr val="bg1"/>
                </a:solidFill>
              </a:rPr>
              <a:t>payment</a:t>
            </a:r>
            <a:r>
              <a:rPr lang="it-CH" sz="3600" dirty="0">
                <a:solidFill>
                  <a:schemeClr val="bg1"/>
                </a:solidFill>
              </a:rPr>
              <a:t> </a:t>
            </a:r>
            <a:r>
              <a:rPr lang="it-CH" sz="3600" dirty="0" err="1">
                <a:solidFill>
                  <a:schemeClr val="bg1"/>
                </a:solidFill>
              </a:rPr>
              <a:t>integration</a:t>
            </a:r>
            <a:r>
              <a:rPr lang="it-CH" sz="3600" dirty="0">
                <a:solidFill>
                  <a:schemeClr val="bg1"/>
                </a:solidFill>
              </a:rPr>
              <a:t> with an </a:t>
            </a:r>
            <a:r>
              <a:rPr lang="it-CH" sz="3600" dirty="0" err="1">
                <a:solidFill>
                  <a:schemeClr val="bg1"/>
                </a:solidFill>
              </a:rPr>
              <a:t>ease</a:t>
            </a:r>
            <a:endParaRPr lang="it-CH" sz="3600" dirty="0">
              <a:solidFill>
                <a:schemeClr val="bg1"/>
              </a:solidFill>
            </a:endParaRPr>
          </a:p>
        </p:txBody>
      </p:sp>
      <p:pic>
        <p:nvPicPr>
          <p:cNvPr id="6" name="Picture 4" descr="http://hackzurich.com/hackathon_og_image_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8727"/>
          <a:stretch/>
        </p:blipFill>
        <p:spPr bwMode="auto">
          <a:xfrm>
            <a:off x="0" y="0"/>
            <a:ext cx="2110152" cy="23150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55076" y="4812036"/>
            <a:ext cx="2112694" cy="356251"/>
          </a:xfrm>
          <a:prstGeom prst="rect">
            <a:avLst/>
          </a:prstGeom>
        </p:spPr>
        <p:txBody>
          <a:bodyPr wrap="none">
            <a:spAutoFit/>
          </a:bodyPr>
          <a:lstStyle/>
          <a:p>
            <a:pPr>
              <a:lnSpc>
                <a:spcPct val="85000"/>
              </a:lnSpc>
              <a:spcBef>
                <a:spcPct val="0"/>
              </a:spcBef>
            </a:pPr>
            <a:r>
              <a:rPr lang="de-CH" sz="2000" spc="-50" dirty="0">
                <a:solidFill>
                  <a:schemeClr val="bg1"/>
                </a:solidFill>
                <a:latin typeface="+mj-lt"/>
                <a:ea typeface="+mj-ea"/>
                <a:cs typeface="+mj-cs"/>
              </a:rPr>
              <a:t>in </a:t>
            </a:r>
            <a:r>
              <a:rPr lang="de-CH" sz="2000" spc="-50" dirty="0" err="1">
                <a:solidFill>
                  <a:schemeClr val="bg1"/>
                </a:solidFill>
                <a:latin typeface="+mj-lt"/>
                <a:ea typeface="+mj-ea"/>
                <a:cs typeface="+mj-cs"/>
              </a:rPr>
              <a:t>cooperation</a:t>
            </a:r>
            <a:r>
              <a:rPr lang="de-CH" sz="2000" spc="-50" dirty="0">
                <a:solidFill>
                  <a:schemeClr val="bg1"/>
                </a:solidFill>
                <a:latin typeface="+mj-lt"/>
                <a:ea typeface="+mj-ea"/>
                <a:cs typeface="+mj-cs"/>
              </a:rPr>
              <a:t> </a:t>
            </a:r>
            <a:r>
              <a:rPr lang="de-CH" sz="2000" spc="-50" dirty="0" err="1">
                <a:solidFill>
                  <a:schemeClr val="bg1"/>
                </a:solidFill>
                <a:latin typeface="+mj-lt"/>
                <a:ea typeface="+mj-ea"/>
                <a:cs typeface="+mj-cs"/>
              </a:rPr>
              <a:t>with</a:t>
            </a:r>
            <a:r>
              <a:rPr lang="de-CH" sz="2000" spc="-50" dirty="0">
                <a:solidFill>
                  <a:schemeClr val="bg1"/>
                </a:solidFill>
                <a:latin typeface="+mj-lt"/>
                <a:ea typeface="+mj-ea"/>
                <a:cs typeface="+mj-cs"/>
              </a:rPr>
              <a:t> </a:t>
            </a:r>
          </a:p>
        </p:txBody>
      </p:sp>
      <p:pic>
        <p:nvPicPr>
          <p:cNvPr id="7" name="Picture 6"/>
          <p:cNvPicPr>
            <a:picLocks noChangeAspect="1"/>
          </p:cNvPicPr>
          <p:nvPr/>
        </p:nvPicPr>
        <p:blipFill>
          <a:blip r:embed="rId4"/>
          <a:stretch>
            <a:fillRect/>
          </a:stretch>
        </p:blipFill>
        <p:spPr>
          <a:xfrm>
            <a:off x="973014" y="5371406"/>
            <a:ext cx="2579078" cy="855499"/>
          </a:xfrm>
          <a:prstGeom prst="rect">
            <a:avLst/>
          </a:prstGeom>
        </p:spPr>
      </p:pic>
    </p:spTree>
    <p:custDataLst>
      <p:tags r:id="rId1"/>
    </p:custDataLst>
    <p:extLst>
      <p:ext uri="{BB962C8B-B14F-4D97-AF65-F5344CB8AC3E}">
        <p14:creationId xmlns:p14="http://schemas.microsoft.com/office/powerpoint/2010/main" val="4164583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Payment </a:t>
            </a:r>
            <a:r>
              <a:rPr lang="de-CH" dirty="0" err="1"/>
              <a:t>Process</a:t>
            </a:r>
            <a:endParaRPr lang="de-CH" dirty="0"/>
          </a:p>
        </p:txBody>
      </p:sp>
      <p:pic>
        <p:nvPicPr>
          <p:cNvPr id="5" name="Content Placeholder 4"/>
          <p:cNvPicPr>
            <a:picLocks noGrp="1" noChangeAspect="1"/>
          </p:cNvPicPr>
          <p:nvPr>
            <p:ph idx="1"/>
          </p:nvPr>
        </p:nvPicPr>
        <p:blipFill>
          <a:blip r:embed="rId3"/>
          <a:stretch>
            <a:fillRect/>
          </a:stretch>
        </p:blipFill>
        <p:spPr>
          <a:xfrm>
            <a:off x="3623242" y="2024063"/>
            <a:ext cx="5006475" cy="4022725"/>
          </a:xfrm>
          <a:prstGeom prst="rect">
            <a:avLst/>
          </a:prstGeom>
        </p:spPr>
      </p:pic>
    </p:spTree>
    <p:custDataLst>
      <p:tags r:id="rId1"/>
    </p:custDataLst>
    <p:extLst>
      <p:ext uri="{BB962C8B-B14F-4D97-AF65-F5344CB8AC3E}">
        <p14:creationId xmlns:p14="http://schemas.microsoft.com/office/powerpoint/2010/main" val="378788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User Interface</a:t>
            </a:r>
          </a:p>
        </p:txBody>
      </p:sp>
      <p:pic>
        <p:nvPicPr>
          <p:cNvPr id="4" name="Picture 3"/>
          <p:cNvPicPr>
            <a:picLocks noChangeAspect="1"/>
          </p:cNvPicPr>
          <p:nvPr/>
        </p:nvPicPr>
        <p:blipFill>
          <a:blip r:embed="rId3"/>
          <a:stretch>
            <a:fillRect/>
          </a:stretch>
        </p:blipFill>
        <p:spPr>
          <a:xfrm>
            <a:off x="2326480" y="2030671"/>
            <a:ext cx="7600000" cy="4142857"/>
          </a:xfrm>
          <a:prstGeom prst="rect">
            <a:avLst/>
          </a:prstGeom>
        </p:spPr>
      </p:pic>
    </p:spTree>
    <p:custDataLst>
      <p:tags r:id="rId1"/>
    </p:custDataLst>
    <p:extLst>
      <p:ext uri="{BB962C8B-B14F-4D97-AF65-F5344CB8AC3E}">
        <p14:creationId xmlns:p14="http://schemas.microsoft.com/office/powerpoint/2010/main" val="2173287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API </a:t>
            </a:r>
            <a:r>
              <a:rPr lang="de-CH" dirty="0" err="1"/>
              <a:t>Overview</a:t>
            </a:r>
            <a:endParaRPr lang="de-CH" dirty="0"/>
          </a:p>
        </p:txBody>
      </p:sp>
      <p:pic>
        <p:nvPicPr>
          <p:cNvPr id="4" name="Picture 3"/>
          <p:cNvPicPr>
            <a:picLocks noChangeAspect="1"/>
          </p:cNvPicPr>
          <p:nvPr/>
        </p:nvPicPr>
        <p:blipFill>
          <a:blip r:embed="rId3"/>
          <a:stretch>
            <a:fillRect/>
          </a:stretch>
        </p:blipFill>
        <p:spPr>
          <a:xfrm>
            <a:off x="2516956" y="2362424"/>
            <a:ext cx="7219048" cy="3580952"/>
          </a:xfrm>
          <a:prstGeom prst="rect">
            <a:avLst/>
          </a:prstGeom>
        </p:spPr>
      </p:pic>
    </p:spTree>
    <p:custDataLst>
      <p:tags r:id="rId1"/>
    </p:custDataLst>
    <p:extLst>
      <p:ext uri="{BB962C8B-B14F-4D97-AF65-F5344CB8AC3E}">
        <p14:creationId xmlns:p14="http://schemas.microsoft.com/office/powerpoint/2010/main" val="3271999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Documentation</a:t>
            </a:r>
            <a:r>
              <a:rPr lang="de-CH" dirty="0"/>
              <a:t> APIs</a:t>
            </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a:t>  Web / JavaScript</a:t>
            </a:r>
          </a:p>
          <a:p>
            <a:r>
              <a:rPr lang="de-CH" u="sng" dirty="0">
                <a:hlinkClick r:id="rId3"/>
              </a:rPr>
              <a:t>https://pilot.datatrans.biz/showcase/doc/Technical_Implementation_Guide.pdf</a:t>
            </a:r>
            <a:r>
              <a:rPr lang="de-CH" dirty="0"/>
              <a:t> </a:t>
            </a:r>
          </a:p>
          <a:p>
            <a:r>
              <a:rPr lang="de-CH" u="sng" dirty="0">
                <a:hlinkClick r:id="rId4"/>
              </a:rPr>
              <a:t>https://pilot.datatrans.biz/showcase/doc/XML_Authorisation.pdf</a:t>
            </a:r>
            <a:r>
              <a:rPr lang="de-CH" dirty="0"/>
              <a:t> </a:t>
            </a:r>
          </a:p>
          <a:p>
            <a:pPr marL="0" indent="0">
              <a:buNone/>
            </a:pPr>
            <a:endParaRPr lang="en-US" dirty="0"/>
          </a:p>
          <a:p>
            <a:r>
              <a:rPr lang="en-US" b="1" dirty="0"/>
              <a:t>iOS library for iPhone, iPad, iPod Touch</a:t>
            </a:r>
            <a:endParaRPr lang="de-CH" b="1" dirty="0"/>
          </a:p>
          <a:p>
            <a:r>
              <a:rPr lang="en-US" u="sng" dirty="0">
                <a:hlinkClick r:id="rId5"/>
              </a:rPr>
              <a:t>https://pilot.datatrans.biz/showcase/doc/iOS_Release_Notes.pdf</a:t>
            </a:r>
            <a:r>
              <a:rPr lang="en-US" dirty="0"/>
              <a:t> </a:t>
            </a:r>
            <a:endParaRPr lang="de-CH" dirty="0"/>
          </a:p>
          <a:p>
            <a:r>
              <a:rPr lang="en-US" u="sng" dirty="0">
                <a:hlinkClick r:id="rId6"/>
              </a:rPr>
              <a:t>https://pilot.datatrans.biz/showcase/doc/iOS_Developers_Manual.pdf</a:t>
            </a:r>
            <a:r>
              <a:rPr lang="en-US" dirty="0"/>
              <a:t> </a:t>
            </a:r>
            <a:endParaRPr lang="de-CH" dirty="0"/>
          </a:p>
          <a:p>
            <a:r>
              <a:rPr lang="en-US" dirty="0"/>
              <a:t> </a:t>
            </a:r>
            <a:endParaRPr lang="de-CH" dirty="0"/>
          </a:p>
          <a:p>
            <a:r>
              <a:rPr lang="fr-CH" b="1" dirty="0"/>
              <a:t>Android </a:t>
            </a:r>
            <a:r>
              <a:rPr lang="fr-CH" b="1" dirty="0" err="1"/>
              <a:t>library</a:t>
            </a:r>
            <a:endParaRPr lang="de-CH" b="1" dirty="0"/>
          </a:p>
          <a:p>
            <a:r>
              <a:rPr lang="fr-CH" u="sng" dirty="0">
                <a:hlinkClick r:id="rId7"/>
              </a:rPr>
              <a:t>https://pilot.datatrans.biz/showcase/doc/Android_Release_Notes.pdf</a:t>
            </a:r>
            <a:r>
              <a:rPr lang="fr-CH" dirty="0"/>
              <a:t> </a:t>
            </a:r>
            <a:endParaRPr lang="de-CH" dirty="0"/>
          </a:p>
          <a:p>
            <a:r>
              <a:rPr lang="fr-CH" u="sng" dirty="0">
                <a:hlinkClick r:id="rId8"/>
              </a:rPr>
              <a:t>https://pilot.datatrans.biz/showcase/doc/Android_Developers_Manual.pdf</a:t>
            </a:r>
            <a:r>
              <a:rPr lang="fr-CH" dirty="0"/>
              <a:t> </a:t>
            </a:r>
            <a:endParaRPr lang="de-CH" dirty="0"/>
          </a:p>
          <a:p>
            <a:r>
              <a:rPr lang="fr-CH" u="sng" dirty="0">
                <a:hlinkClick r:id="rId9"/>
              </a:rPr>
              <a:t>https://github.com/datatrans/android-sample-app</a:t>
            </a:r>
            <a:r>
              <a:rPr lang="fr-CH" dirty="0"/>
              <a:t> </a:t>
            </a:r>
            <a:endParaRPr lang="de-CH" dirty="0"/>
          </a:p>
        </p:txBody>
      </p:sp>
    </p:spTree>
    <p:custDataLst>
      <p:tags r:id="rId1"/>
    </p:custDataLst>
    <p:extLst>
      <p:ext uri="{BB962C8B-B14F-4D97-AF65-F5344CB8AC3E}">
        <p14:creationId xmlns:p14="http://schemas.microsoft.com/office/powerpoint/2010/main" val="3105508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2145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sp>
        <p:nvSpPr>
          <p:cNvPr id="2" name="Title 1"/>
          <p:cNvSpPr>
            <a:spLocks noGrp="1"/>
          </p:cNvSpPr>
          <p:nvPr>
            <p:ph type="ctrTitle"/>
          </p:nvPr>
        </p:nvSpPr>
        <p:spPr/>
        <p:txBody>
          <a:bodyPr>
            <a:normAutofit/>
          </a:bodyPr>
          <a:lstStyle/>
          <a:p>
            <a:r>
              <a:rPr lang="it-CH" dirty="0">
                <a:solidFill>
                  <a:schemeClr val="bg1"/>
                </a:solidFill>
              </a:rPr>
              <a:t>@</a:t>
            </a:r>
            <a:r>
              <a:rPr lang="it-CH" dirty="0" err="1">
                <a:solidFill>
                  <a:schemeClr val="bg1"/>
                </a:solidFill>
              </a:rPr>
              <a:t>your</a:t>
            </a:r>
            <a:r>
              <a:rPr lang="it-CH" dirty="0">
                <a:solidFill>
                  <a:schemeClr val="bg1"/>
                </a:solidFill>
              </a:rPr>
              <a:t> service</a:t>
            </a:r>
            <a:endParaRPr lang="it-CH" sz="4000" dirty="0">
              <a:solidFill>
                <a:schemeClr val="bg1"/>
              </a:solidFill>
            </a:endParaRPr>
          </a:p>
        </p:txBody>
      </p:sp>
      <p:pic>
        <p:nvPicPr>
          <p:cNvPr id="1026" name="Picture 2" descr="http://hackzurich.com/sponsors/logo-raiffeis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5698" y="5598620"/>
            <a:ext cx="2680604" cy="418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3114" y="5469700"/>
            <a:ext cx="2083724" cy="653917"/>
          </a:xfrm>
          <a:prstGeom prst="rect">
            <a:avLst/>
          </a:prstGeom>
        </p:spPr>
      </p:pic>
      <p:pic>
        <p:nvPicPr>
          <p:cNvPr id="6" name="Picture 4" descr="http://hackzurich.com/hackathon_og_image_1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8727"/>
          <a:stretch/>
        </p:blipFill>
        <p:spPr bwMode="auto">
          <a:xfrm>
            <a:off x="0" y="0"/>
            <a:ext cx="1827251" cy="200464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2" descr="Image result for logo ti&amp;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5741" y="5449482"/>
            <a:ext cx="1288214" cy="6789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22521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Workshop Support-Team</a:t>
            </a:r>
            <a:endParaRPr lang="de-CH" dirty="0"/>
          </a:p>
        </p:txBody>
      </p:sp>
      <p:pic>
        <p:nvPicPr>
          <p:cNvPr id="4" name="Picture 3" descr="http://hackzurich.com/sponsors/logo-ti8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012" y="5613344"/>
            <a:ext cx="1303020" cy="6314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hackzurich.com/sponsors/logo-raiffeis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77" y="5719833"/>
            <a:ext cx="2680604" cy="4185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157" y="5520286"/>
            <a:ext cx="2083724" cy="653917"/>
          </a:xfrm>
          <a:prstGeom prst="rect">
            <a:avLst/>
          </a:prstGeom>
        </p:spPr>
      </p:pic>
      <p:sp>
        <p:nvSpPr>
          <p:cNvPr id="7" name="Rectangle 6"/>
          <p:cNvSpPr/>
          <p:nvPr/>
        </p:nvSpPr>
        <p:spPr>
          <a:xfrm>
            <a:off x="219775" y="3776072"/>
            <a:ext cx="1985889" cy="861774"/>
          </a:xfrm>
          <a:prstGeom prst="rect">
            <a:avLst/>
          </a:prstGeom>
        </p:spPr>
        <p:txBody>
          <a:bodyPr wrap="square">
            <a:spAutoFit/>
          </a:bodyPr>
          <a:lstStyle/>
          <a:p>
            <a:r>
              <a:rPr lang="en-US" sz="1400" b="1" dirty="0"/>
              <a:t>Martin Fabini </a:t>
            </a:r>
          </a:p>
          <a:p>
            <a:r>
              <a:rPr lang="en-US" sz="1200" dirty="0"/>
              <a:t>Head of Project Mgmt.</a:t>
            </a:r>
          </a:p>
          <a:p>
            <a:r>
              <a:rPr lang="en-US" sz="1200" dirty="0">
                <a:hlinkClick r:id="rId6"/>
              </a:rPr>
              <a:t>Martin.Fabini@ti8m.ch</a:t>
            </a:r>
            <a:endParaRPr lang="en-US" sz="1200" dirty="0"/>
          </a:p>
          <a:p>
            <a:r>
              <a:rPr lang="en-US" sz="1200" dirty="0"/>
              <a:t>079 702 50 16</a:t>
            </a:r>
          </a:p>
        </p:txBody>
      </p:sp>
      <p:pic>
        <p:nvPicPr>
          <p:cNvPr id="8" name="Picture 2" descr="Martin Fabin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471" y="2173490"/>
            <a:ext cx="1622474" cy="16224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957674" y="4658512"/>
            <a:ext cx="1844784" cy="861774"/>
          </a:xfrm>
          <a:prstGeom prst="rect">
            <a:avLst/>
          </a:prstGeom>
        </p:spPr>
        <p:txBody>
          <a:bodyPr wrap="square">
            <a:spAutoFit/>
          </a:bodyPr>
          <a:lstStyle/>
          <a:p>
            <a:r>
              <a:rPr lang="de-CH" sz="1400" b="1" dirty="0"/>
              <a:t>Marius Matter</a:t>
            </a:r>
          </a:p>
          <a:p>
            <a:r>
              <a:rPr lang="de-CH" sz="1200" dirty="0" err="1"/>
              <a:t>Associate</a:t>
            </a:r>
            <a:r>
              <a:rPr lang="de-CH" sz="1200" dirty="0"/>
              <a:t> </a:t>
            </a:r>
            <a:r>
              <a:rPr lang="de-CH" sz="1200" dirty="0" err="1"/>
              <a:t>Principal</a:t>
            </a:r>
            <a:endParaRPr lang="de-CH" sz="1200" dirty="0"/>
          </a:p>
          <a:p>
            <a:r>
              <a:rPr lang="de-CH" sz="1200" dirty="0">
                <a:hlinkClick r:id="rId8"/>
              </a:rPr>
              <a:t>marius.matter@ti8m.ch</a:t>
            </a:r>
            <a:endParaRPr lang="de-CH" sz="1200" dirty="0"/>
          </a:p>
          <a:p>
            <a:r>
              <a:rPr lang="de-CH" sz="1200" dirty="0"/>
              <a:t>079 291 26 65</a:t>
            </a:r>
          </a:p>
        </p:txBody>
      </p:sp>
      <p:pic>
        <p:nvPicPr>
          <p:cNvPr id="10" name="Picture 4" descr="Marius Mat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3743" y="3039778"/>
            <a:ext cx="1622474" cy="16224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Bedrija Hamz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3170" y="2708930"/>
            <a:ext cx="1673165" cy="16731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Tony Web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5805" y="1867858"/>
            <a:ext cx="1744214" cy="17442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Stefan Jeke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32029" y="2919002"/>
            <a:ext cx="1657350" cy="165735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095933" y="4371564"/>
            <a:ext cx="2378885" cy="1046440"/>
          </a:xfrm>
          <a:prstGeom prst="rect">
            <a:avLst/>
          </a:prstGeom>
        </p:spPr>
        <p:txBody>
          <a:bodyPr wrap="square">
            <a:spAutoFit/>
          </a:bodyPr>
          <a:lstStyle/>
          <a:p>
            <a:r>
              <a:rPr lang="de-CH" sz="1400" b="1" dirty="0"/>
              <a:t>Bedrija Hamza</a:t>
            </a:r>
          </a:p>
          <a:p>
            <a:r>
              <a:rPr lang="de-CH" sz="1200" dirty="0"/>
              <a:t>Business Technology Manger</a:t>
            </a:r>
          </a:p>
          <a:p>
            <a:r>
              <a:rPr lang="de-CH" sz="1200" dirty="0">
                <a:hlinkClick r:id="rId13"/>
              </a:rPr>
              <a:t>Bedrija.hamza@aduno-gruppe.ch</a:t>
            </a:r>
            <a:endParaRPr lang="de-CH" sz="1200" dirty="0"/>
          </a:p>
          <a:p>
            <a:r>
              <a:rPr lang="de-CH" sz="1200" dirty="0"/>
              <a:t>079 800 36 26</a:t>
            </a:r>
          </a:p>
          <a:p>
            <a:r>
              <a:rPr lang="de-CH" sz="1200" dirty="0"/>
              <a:t>@</a:t>
            </a:r>
            <a:r>
              <a:rPr lang="de-CH" sz="1200" dirty="0" err="1"/>
              <a:t>hamzza</a:t>
            </a:r>
            <a:endParaRPr lang="de-CH" sz="1200" dirty="0"/>
          </a:p>
        </p:txBody>
      </p:sp>
      <p:sp>
        <p:nvSpPr>
          <p:cNvPr id="15" name="Rectangle 14"/>
          <p:cNvSpPr/>
          <p:nvPr/>
        </p:nvSpPr>
        <p:spPr>
          <a:xfrm>
            <a:off x="6016491" y="3612072"/>
            <a:ext cx="2295961" cy="1046440"/>
          </a:xfrm>
          <a:prstGeom prst="rect">
            <a:avLst/>
          </a:prstGeom>
        </p:spPr>
        <p:txBody>
          <a:bodyPr wrap="square">
            <a:spAutoFit/>
          </a:bodyPr>
          <a:lstStyle/>
          <a:p>
            <a:r>
              <a:rPr lang="de-CH" sz="1400" b="1" dirty="0"/>
              <a:t>Tony Weber</a:t>
            </a:r>
          </a:p>
          <a:p>
            <a:r>
              <a:rPr lang="en-US" sz="1200" dirty="0"/>
              <a:t>Head of Innovation &amp; Tech. </a:t>
            </a:r>
            <a:r>
              <a:rPr lang="en-US" sz="1200" dirty="0" err="1"/>
              <a:t>Mgmt</a:t>
            </a:r>
            <a:endParaRPr lang="en-US" sz="1200" dirty="0"/>
          </a:p>
          <a:p>
            <a:r>
              <a:rPr lang="en-US" sz="1200" dirty="0">
                <a:hlinkClick r:id="rId14"/>
              </a:rPr>
              <a:t>Tony.weber@Aduno-gruppe.ch</a:t>
            </a:r>
            <a:endParaRPr lang="de-CH" sz="1200" dirty="0"/>
          </a:p>
          <a:p>
            <a:r>
              <a:rPr lang="de-CH" sz="1200" dirty="0"/>
              <a:t>079 336 34 53</a:t>
            </a:r>
          </a:p>
          <a:p>
            <a:r>
              <a:rPr lang="de-CH" sz="1200" dirty="0"/>
              <a:t>@tonyweber12</a:t>
            </a:r>
          </a:p>
        </p:txBody>
      </p:sp>
      <p:sp>
        <p:nvSpPr>
          <p:cNvPr id="16" name="Rectangle 15"/>
          <p:cNvSpPr/>
          <p:nvPr/>
        </p:nvSpPr>
        <p:spPr>
          <a:xfrm>
            <a:off x="8347822" y="4578146"/>
            <a:ext cx="2722703" cy="1046440"/>
          </a:xfrm>
          <a:prstGeom prst="rect">
            <a:avLst/>
          </a:prstGeom>
        </p:spPr>
        <p:txBody>
          <a:bodyPr wrap="square">
            <a:spAutoFit/>
          </a:bodyPr>
          <a:lstStyle/>
          <a:p>
            <a:r>
              <a:rPr lang="de-CH" sz="1400" b="1" dirty="0"/>
              <a:t>Stefan Jeker</a:t>
            </a:r>
          </a:p>
          <a:p>
            <a:r>
              <a:rPr lang="de-CH" sz="1200" dirty="0"/>
              <a:t>Abt.-Leiter Elektronische Kanäle IT</a:t>
            </a:r>
          </a:p>
          <a:p>
            <a:r>
              <a:rPr lang="de-CH" sz="1200" dirty="0">
                <a:hlinkClick r:id="rId15"/>
              </a:rPr>
              <a:t>stefan.jeker@raiffeisen.ch</a:t>
            </a:r>
            <a:endParaRPr lang="de-CH" sz="1200" dirty="0"/>
          </a:p>
          <a:p>
            <a:r>
              <a:rPr lang="de-CH" sz="1200" dirty="0"/>
              <a:t>079 897 97 17</a:t>
            </a:r>
          </a:p>
          <a:p>
            <a:endParaRPr lang="de-CH" sz="1200" dirty="0"/>
          </a:p>
        </p:txBody>
      </p:sp>
      <p:sp>
        <p:nvSpPr>
          <p:cNvPr id="17" name="Rectangle 16"/>
          <p:cNvSpPr/>
          <p:nvPr/>
        </p:nvSpPr>
        <p:spPr>
          <a:xfrm>
            <a:off x="10175631" y="3778761"/>
            <a:ext cx="2016369" cy="1046440"/>
          </a:xfrm>
          <a:prstGeom prst="rect">
            <a:avLst/>
          </a:prstGeom>
        </p:spPr>
        <p:txBody>
          <a:bodyPr wrap="square">
            <a:spAutoFit/>
          </a:bodyPr>
          <a:lstStyle/>
          <a:p>
            <a:r>
              <a:rPr lang="de-CH" sz="1400" b="1" dirty="0"/>
              <a:t>Stevan Dronjak</a:t>
            </a:r>
          </a:p>
          <a:p>
            <a:endParaRPr lang="de-CH" sz="1200" dirty="0">
              <a:hlinkClick r:id="rId16"/>
            </a:endParaRPr>
          </a:p>
          <a:p>
            <a:r>
              <a:rPr lang="de-CH" sz="1200" dirty="0">
                <a:hlinkClick r:id="rId16"/>
              </a:rPr>
              <a:t>stevan.dronjak@raiffeisen.ch</a:t>
            </a:r>
            <a:endParaRPr lang="de-CH" sz="1200" dirty="0"/>
          </a:p>
          <a:p>
            <a:endParaRPr lang="de-CH" sz="1200" dirty="0"/>
          </a:p>
          <a:p>
            <a:endParaRPr lang="de-CH" sz="1200" dirty="0"/>
          </a:p>
        </p:txBody>
      </p:sp>
      <p:pic>
        <p:nvPicPr>
          <p:cNvPr id="18" name="Picture 1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233010" y="2205000"/>
            <a:ext cx="1251307" cy="1623428"/>
          </a:xfrm>
          <a:prstGeom prst="rect">
            <a:avLst/>
          </a:prstGeom>
        </p:spPr>
      </p:pic>
    </p:spTree>
    <p:custDataLst>
      <p:tags r:id="rId1"/>
    </p:custDataLst>
    <p:extLst>
      <p:ext uri="{BB962C8B-B14F-4D97-AF65-F5344CB8AC3E}">
        <p14:creationId xmlns:p14="http://schemas.microsoft.com/office/powerpoint/2010/main" val="1804094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Q&amp;A</a:t>
            </a:r>
            <a:endParaRPr lang="en-US" dirty="0"/>
          </a:p>
        </p:txBody>
      </p:sp>
      <p:sp>
        <p:nvSpPr>
          <p:cNvPr id="3" name="Inhaltsplatzhalter 2"/>
          <p:cNvSpPr>
            <a:spLocks noGrp="1"/>
          </p:cNvSpPr>
          <p:nvPr>
            <p:ph idx="1"/>
          </p:nvPr>
        </p:nvSpPr>
        <p:spPr/>
        <p:txBody>
          <a:bodyPr>
            <a:normAutofit/>
          </a:bodyPr>
          <a:lstStyle/>
          <a:p>
            <a:r>
              <a:rPr lang="de-CH" sz="4800" dirty="0"/>
              <a:t>#</a:t>
            </a:r>
            <a:r>
              <a:rPr lang="de-CH" sz="4800" dirty="0" err="1"/>
              <a:t>ConvPayment</a:t>
            </a:r>
            <a:endParaRPr lang="de-CH" sz="4800" dirty="0"/>
          </a:p>
          <a:p>
            <a:pPr marL="0" indent="0">
              <a:buNone/>
            </a:pPr>
            <a:endParaRPr lang="en-US" sz="4800" dirty="0"/>
          </a:p>
          <a:p>
            <a:r>
              <a:rPr lang="en-US" sz="4800" dirty="0"/>
              <a:t>https://github.com/ti8m/HackZurich16</a:t>
            </a:r>
          </a:p>
        </p:txBody>
      </p:sp>
    </p:spTree>
    <p:extLst>
      <p:ext uri="{BB962C8B-B14F-4D97-AF65-F5344CB8AC3E}">
        <p14:creationId xmlns:p14="http://schemas.microsoft.com/office/powerpoint/2010/main" val="3132882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pieren 17"/>
          <p:cNvGrpSpPr/>
          <p:nvPr/>
        </p:nvGrpSpPr>
        <p:grpSpPr>
          <a:xfrm rot="21278574">
            <a:off x="4817319" y="281585"/>
            <a:ext cx="3834698" cy="2775642"/>
            <a:chOff x="6459017" y="-1042291"/>
            <a:chExt cx="3834698" cy="2775642"/>
          </a:xfrm>
        </p:grpSpPr>
        <p:pic>
          <p:nvPicPr>
            <p:cNvPr id="17" name="Picture 2" descr="Image result for joy"/>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59017" y="-1042291"/>
              <a:ext cx="3834698" cy="277564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6548457" y="975932"/>
              <a:ext cx="2191407" cy="646331"/>
            </a:xfrm>
            <a:prstGeom prst="rect">
              <a:avLst/>
            </a:prstGeom>
          </p:spPr>
          <p:txBody>
            <a:bodyPr wrap="square">
              <a:spAutoFit/>
            </a:bodyPr>
            <a:lstStyle/>
            <a:p>
              <a:r>
                <a:rPr lang="en-US" b="1" dirty="0" err="1">
                  <a:solidFill>
                    <a:schemeClr val="bg1"/>
                  </a:solidFill>
                </a:rPr>
                <a:t>ti&amp;m</a:t>
              </a:r>
              <a:r>
                <a:rPr lang="en-US" b="1" dirty="0">
                  <a:solidFill>
                    <a:schemeClr val="bg1"/>
                  </a:solidFill>
                </a:rPr>
                <a:t> Joy</a:t>
              </a:r>
            </a:p>
            <a:p>
              <a:r>
                <a:rPr lang="en-US" dirty="0">
                  <a:solidFill>
                    <a:schemeClr val="bg1"/>
                  </a:solidFill>
                </a:rPr>
                <a:t>Ready-to-order API</a:t>
              </a:r>
            </a:p>
          </p:txBody>
        </p:sp>
      </p:grpSp>
      <p:sp>
        <p:nvSpPr>
          <p:cNvPr id="2" name="Title 1"/>
          <p:cNvSpPr>
            <a:spLocks noGrp="1"/>
          </p:cNvSpPr>
          <p:nvPr>
            <p:ph type="title"/>
          </p:nvPr>
        </p:nvSpPr>
        <p:spPr>
          <a:xfrm>
            <a:off x="558437" y="236934"/>
            <a:ext cx="3090999" cy="761791"/>
          </a:xfrm>
        </p:spPr>
        <p:txBody>
          <a:bodyPr>
            <a:normAutofit/>
          </a:bodyPr>
          <a:lstStyle/>
          <a:p>
            <a:r>
              <a:rPr lang="de-CH" sz="3600" b="1" dirty="0" err="1"/>
              <a:t>Your</a:t>
            </a:r>
            <a:r>
              <a:rPr lang="de-CH" sz="3600" b="1" dirty="0"/>
              <a:t> </a:t>
            </a:r>
            <a:r>
              <a:rPr lang="de-CH" sz="3600" b="1" dirty="0" err="1"/>
              <a:t>tools</a:t>
            </a:r>
            <a:r>
              <a:rPr lang="de-CH" sz="3600" b="1" dirty="0"/>
              <a:t> …</a:t>
            </a:r>
          </a:p>
        </p:txBody>
      </p:sp>
      <p:sp>
        <p:nvSpPr>
          <p:cNvPr id="4" name="Content Placeholder 2"/>
          <p:cNvSpPr txBox="1">
            <a:spLocks/>
          </p:cNvSpPr>
          <p:nvPr/>
        </p:nvSpPr>
        <p:spPr>
          <a:xfrm>
            <a:off x="6607126" y="1845734"/>
            <a:ext cx="5198012" cy="376962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a:p>
            <a:endParaRPr lang="de-CH" dirty="0"/>
          </a:p>
        </p:txBody>
      </p:sp>
      <p:grpSp>
        <p:nvGrpSpPr>
          <p:cNvPr id="14" name="Gruppieren 13"/>
          <p:cNvGrpSpPr/>
          <p:nvPr/>
        </p:nvGrpSpPr>
        <p:grpSpPr>
          <a:xfrm rot="21031226">
            <a:off x="303630" y="2074334"/>
            <a:ext cx="4235010" cy="3179009"/>
            <a:chOff x="693426" y="1248318"/>
            <a:chExt cx="4235010" cy="3179009"/>
          </a:xfrm>
        </p:grpSpPr>
        <p:pic>
          <p:nvPicPr>
            <p:cNvPr id="6" name="Picture 2" descr="http://zdnet4.cbsistatic.com/hub/i/r/2014/09/18/fe4b7584-3f05-11e4-b6a0-d4ae52e95e57/thumbnail/770x578/942ee60f3c52f43a82f6f296625d6104/cortana-microsofts-bing-powered-assista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7" y="1248318"/>
              <a:ext cx="4235009" cy="3179009"/>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p:cNvSpPr/>
            <p:nvPr/>
          </p:nvSpPr>
          <p:spPr>
            <a:xfrm>
              <a:off x="693426" y="3709984"/>
              <a:ext cx="2956009" cy="654703"/>
            </a:xfrm>
            <a:prstGeom prst="rect">
              <a:avLst/>
            </a:prstGeom>
          </p:spPr>
          <p:txBody>
            <a:bodyPr wrap="square">
              <a:spAutoFit/>
            </a:bodyPr>
            <a:lstStyle/>
            <a:p>
              <a:r>
                <a:rPr lang="en-US" b="1" dirty="0">
                  <a:solidFill>
                    <a:schemeClr val="bg1"/>
                  </a:solidFill>
                </a:rPr>
                <a:t>Microsoft Cognitive Services </a:t>
              </a:r>
              <a:endParaRPr lang="en-US" dirty="0">
                <a:solidFill>
                  <a:schemeClr val="bg1"/>
                </a:solidFill>
              </a:endParaRPr>
            </a:p>
            <a:p>
              <a:r>
                <a:rPr lang="en-US" dirty="0">
                  <a:solidFill>
                    <a:schemeClr val="bg1"/>
                  </a:solidFill>
                </a:rPr>
                <a:t>voice actions, login via face</a:t>
              </a:r>
            </a:p>
          </p:txBody>
        </p:sp>
      </p:grpSp>
      <p:grpSp>
        <p:nvGrpSpPr>
          <p:cNvPr id="13" name="Gruppieren 12"/>
          <p:cNvGrpSpPr/>
          <p:nvPr/>
        </p:nvGrpSpPr>
        <p:grpSpPr>
          <a:xfrm rot="411611">
            <a:off x="3616472" y="2953939"/>
            <a:ext cx="4525142" cy="3198287"/>
            <a:chOff x="5628971" y="1239587"/>
            <a:chExt cx="4525142" cy="3198287"/>
          </a:xfrm>
        </p:grpSpPr>
        <p:pic>
          <p:nvPicPr>
            <p:cNvPr id="1026" name="Picture 2" descr="http://edventureslab.com/wp-content/uploads/2014/09/NewRiQProductPi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6849" y="1239587"/>
              <a:ext cx="2837264" cy="2837264"/>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p:cNvSpPr/>
            <p:nvPr/>
          </p:nvSpPr>
          <p:spPr>
            <a:xfrm>
              <a:off x="5628971" y="3791543"/>
              <a:ext cx="4406057" cy="646331"/>
            </a:xfrm>
            <a:prstGeom prst="rect">
              <a:avLst/>
            </a:prstGeom>
          </p:spPr>
          <p:txBody>
            <a:bodyPr wrap="square">
              <a:spAutoFit/>
            </a:bodyPr>
            <a:lstStyle/>
            <a:p>
              <a:r>
                <a:rPr lang="en-US" b="1" dirty="0" err="1"/>
                <a:t>IoT</a:t>
              </a:r>
              <a:r>
                <a:rPr lang="en-US" b="1" dirty="0"/>
                <a:t> – the vending machine at your service</a:t>
              </a:r>
            </a:p>
            <a:p>
              <a:r>
                <a:rPr lang="en-US" dirty="0" err="1"/>
                <a:t>Rasperi</a:t>
              </a:r>
              <a:r>
                <a:rPr lang="en-US" dirty="0"/>
                <a:t> PI 3, electro servos, cardboards</a:t>
              </a:r>
            </a:p>
          </p:txBody>
        </p:sp>
      </p:grpSp>
      <p:grpSp>
        <p:nvGrpSpPr>
          <p:cNvPr id="16" name="Gruppieren 15"/>
          <p:cNvGrpSpPr/>
          <p:nvPr/>
        </p:nvGrpSpPr>
        <p:grpSpPr>
          <a:xfrm rot="220959">
            <a:off x="8423379" y="2531533"/>
            <a:ext cx="3595204" cy="3590715"/>
            <a:chOff x="8199113" y="1335987"/>
            <a:chExt cx="3595204" cy="3590715"/>
          </a:xfrm>
        </p:grpSpPr>
        <p:pic>
          <p:nvPicPr>
            <p:cNvPr id="15" name="Grafik 14"/>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99113" y="1335987"/>
              <a:ext cx="3595204" cy="3590715"/>
            </a:xfrm>
            <a:prstGeom prst="rect">
              <a:avLst/>
            </a:prstGeom>
          </p:spPr>
        </p:pic>
        <p:sp>
          <p:nvSpPr>
            <p:cNvPr id="8" name="Rechteck 7"/>
            <p:cNvSpPr/>
            <p:nvPr/>
          </p:nvSpPr>
          <p:spPr>
            <a:xfrm>
              <a:off x="8300399" y="4180030"/>
              <a:ext cx="3392632" cy="646331"/>
            </a:xfrm>
            <a:prstGeom prst="rect">
              <a:avLst/>
            </a:prstGeom>
          </p:spPr>
          <p:txBody>
            <a:bodyPr wrap="square">
              <a:spAutoFit/>
            </a:bodyPr>
            <a:lstStyle/>
            <a:p>
              <a:r>
                <a:rPr lang="en-US" b="1" dirty="0"/>
                <a:t>Aduno Payment </a:t>
              </a:r>
            </a:p>
            <a:p>
              <a:r>
                <a:rPr lang="en-US" dirty="0"/>
                <a:t>real payment API &amp; Dataset </a:t>
              </a:r>
            </a:p>
          </p:txBody>
        </p:sp>
      </p:grpSp>
      <p:sp>
        <p:nvSpPr>
          <p:cNvPr id="19" name="Textfeld 18"/>
          <p:cNvSpPr txBox="1"/>
          <p:nvPr/>
        </p:nvSpPr>
        <p:spPr>
          <a:xfrm>
            <a:off x="303630" y="6375989"/>
            <a:ext cx="11203807" cy="369332"/>
          </a:xfrm>
          <a:prstGeom prst="rect">
            <a:avLst/>
          </a:prstGeom>
          <a:noFill/>
        </p:spPr>
        <p:txBody>
          <a:bodyPr wrap="square" rtlCol="0">
            <a:spAutoFit/>
          </a:bodyPr>
          <a:lstStyle/>
          <a:p>
            <a:r>
              <a:rPr lang="de-CH" b="1" dirty="0">
                <a:solidFill>
                  <a:schemeClr val="bg1"/>
                </a:solidFill>
              </a:rPr>
              <a:t>Devices </a:t>
            </a:r>
            <a:r>
              <a:rPr lang="de-CH" b="1" dirty="0" err="1">
                <a:solidFill>
                  <a:schemeClr val="bg1"/>
                </a:solidFill>
              </a:rPr>
              <a:t>for</a:t>
            </a:r>
            <a:r>
              <a:rPr lang="de-CH" b="1" dirty="0">
                <a:solidFill>
                  <a:schemeClr val="bg1"/>
                </a:solidFill>
              </a:rPr>
              <a:t> </a:t>
            </a:r>
            <a:r>
              <a:rPr lang="de-CH" b="1" dirty="0" err="1">
                <a:solidFill>
                  <a:schemeClr val="bg1"/>
                </a:solidFill>
              </a:rPr>
              <a:t>you</a:t>
            </a:r>
            <a:r>
              <a:rPr lang="de-CH" b="1" dirty="0">
                <a:solidFill>
                  <a:schemeClr val="bg1"/>
                </a:solidFill>
              </a:rPr>
              <a:t>: </a:t>
            </a:r>
            <a:r>
              <a:rPr lang="de-CH" dirty="0">
                <a:solidFill>
                  <a:schemeClr val="bg1"/>
                </a:solidFill>
              </a:rPr>
              <a:t>Surface, iPhone/Android, Smart Watches, </a:t>
            </a:r>
            <a:r>
              <a:rPr lang="de-CH" dirty="0" err="1">
                <a:solidFill>
                  <a:schemeClr val="bg1"/>
                </a:solidFill>
              </a:rPr>
              <a:t>Rasperi</a:t>
            </a:r>
            <a:r>
              <a:rPr lang="de-CH" dirty="0">
                <a:solidFill>
                  <a:schemeClr val="bg1"/>
                </a:solidFill>
              </a:rPr>
              <a:t> PI 3 … </a:t>
            </a:r>
            <a:r>
              <a:rPr lang="de-CH" dirty="0" err="1">
                <a:solidFill>
                  <a:schemeClr val="bg1"/>
                </a:solidFill>
              </a:rPr>
              <a:t>and</a:t>
            </a:r>
            <a:r>
              <a:rPr lang="de-CH" dirty="0">
                <a:solidFill>
                  <a:schemeClr val="bg1"/>
                </a:solidFill>
              </a:rPr>
              <a:t> a </a:t>
            </a:r>
            <a:r>
              <a:rPr lang="de-CH" dirty="0" err="1">
                <a:solidFill>
                  <a:schemeClr val="bg1"/>
                </a:solidFill>
              </a:rPr>
              <a:t>lot</a:t>
            </a:r>
            <a:r>
              <a:rPr lang="de-CH" dirty="0">
                <a:solidFill>
                  <a:schemeClr val="bg1"/>
                </a:solidFill>
              </a:rPr>
              <a:t> </a:t>
            </a:r>
            <a:r>
              <a:rPr lang="de-CH" dirty="0" err="1">
                <a:solidFill>
                  <a:schemeClr val="bg1"/>
                </a:solidFill>
              </a:rPr>
              <a:t>more</a:t>
            </a:r>
            <a:endParaRPr lang="en-US" dirty="0">
              <a:solidFill>
                <a:schemeClr val="bg1"/>
              </a:solidFill>
            </a:endParaRPr>
          </a:p>
        </p:txBody>
      </p:sp>
    </p:spTree>
    <p:custDataLst>
      <p:tags r:id="rId1"/>
    </p:custDataLst>
    <p:extLst>
      <p:ext uri="{BB962C8B-B14F-4D97-AF65-F5344CB8AC3E}">
        <p14:creationId xmlns:p14="http://schemas.microsoft.com/office/powerpoint/2010/main" val="1720175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2145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sp>
        <p:nvSpPr>
          <p:cNvPr id="2" name="Title 1"/>
          <p:cNvSpPr>
            <a:spLocks noGrp="1"/>
          </p:cNvSpPr>
          <p:nvPr>
            <p:ph type="ctrTitle"/>
          </p:nvPr>
        </p:nvSpPr>
        <p:spPr/>
        <p:txBody>
          <a:bodyPr>
            <a:normAutofit/>
          </a:bodyPr>
          <a:lstStyle/>
          <a:p>
            <a:r>
              <a:rPr lang="it-CH" dirty="0">
                <a:solidFill>
                  <a:schemeClr val="bg1"/>
                </a:solidFill>
              </a:rPr>
              <a:t>Companies</a:t>
            </a:r>
            <a:endParaRPr lang="it-CH" sz="4000" dirty="0">
              <a:solidFill>
                <a:schemeClr val="bg1"/>
              </a:solidFill>
            </a:endParaRPr>
          </a:p>
        </p:txBody>
      </p:sp>
      <p:pic>
        <p:nvPicPr>
          <p:cNvPr id="1026" name="Picture 2" descr="http://hackzurich.com/sponsors/logo-raiffeis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5698" y="5598620"/>
            <a:ext cx="2680604" cy="418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3114" y="5469700"/>
            <a:ext cx="2083724" cy="653917"/>
          </a:xfrm>
          <a:prstGeom prst="rect">
            <a:avLst/>
          </a:prstGeom>
        </p:spPr>
      </p:pic>
      <p:pic>
        <p:nvPicPr>
          <p:cNvPr id="6" name="Picture 4" descr="http://hackzurich.com/hackathon_og_image_1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8727"/>
          <a:stretch/>
        </p:blipFill>
        <p:spPr bwMode="auto">
          <a:xfrm>
            <a:off x="0" y="0"/>
            <a:ext cx="1827251" cy="200464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2" descr="Image result for logo ti&amp;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5741" y="5449482"/>
            <a:ext cx="1288214" cy="6789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1026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2"/>
          </p:nvPr>
        </p:nvSpPr>
        <p:spPr/>
        <p:txBody>
          <a:bodyPr/>
          <a:lstStyle/>
          <a:p>
            <a:fld id="{71219987-8D94-E64F-9CF5-84A959ADF8DC}" type="datetime1">
              <a:rPr lang="de-CH" sz="800">
                <a:solidFill>
                  <a:prstClr val="white">
                    <a:lumMod val="50000"/>
                  </a:prstClr>
                </a:solidFill>
              </a:rPr>
              <a:pPr/>
              <a:t>16.09.2016</a:t>
            </a:fld>
            <a:endParaRPr lang="de-DE" sz="800" dirty="0">
              <a:solidFill>
                <a:prstClr val="white">
                  <a:lumMod val="50000"/>
                </a:prstClr>
              </a:solidFill>
            </a:endParaRPr>
          </a:p>
        </p:txBody>
      </p:sp>
      <p:sp>
        <p:nvSpPr>
          <p:cNvPr id="3" name="Foliennummernplatzhalter 2"/>
          <p:cNvSpPr>
            <a:spLocks noGrp="1"/>
          </p:cNvSpPr>
          <p:nvPr>
            <p:ph type="sldNum" sz="quarter" idx="4"/>
          </p:nvPr>
        </p:nvSpPr>
        <p:spPr/>
        <p:txBody>
          <a:bodyPr/>
          <a:lstStyle/>
          <a:p>
            <a:fld id="{826F140E-EA6C-4311-89AF-468DFF826338}" type="slidenum">
              <a:rPr lang="de-DE" sz="800">
                <a:solidFill>
                  <a:prstClr val="white">
                    <a:lumMod val="50000"/>
                  </a:prstClr>
                </a:solidFill>
              </a:rPr>
              <a:pPr/>
              <a:t>7</a:t>
            </a:fld>
            <a:endParaRPr lang="de-DE" sz="800" dirty="0">
              <a:solidFill>
                <a:prstClr val="white">
                  <a:lumMod val="50000"/>
                </a:prstClr>
              </a:solidFill>
            </a:endParaRPr>
          </a:p>
        </p:txBody>
      </p:sp>
      <p:sp>
        <p:nvSpPr>
          <p:cNvPr id="4" name="Textplatzhalter 3"/>
          <p:cNvSpPr>
            <a:spLocks noGrp="1"/>
          </p:cNvSpPr>
          <p:nvPr>
            <p:ph type="body" sz="quarter" idx="10"/>
          </p:nvPr>
        </p:nvSpPr>
        <p:spPr/>
        <p:txBody>
          <a:bodyPr/>
          <a:lstStyle/>
          <a:p>
            <a:endParaRPr lang="de-DE"/>
          </a:p>
        </p:txBody>
      </p:sp>
      <p:sp>
        <p:nvSpPr>
          <p:cNvPr id="5" name="Textplatzhalter 4"/>
          <p:cNvSpPr>
            <a:spLocks noGrp="1"/>
          </p:cNvSpPr>
          <p:nvPr>
            <p:ph type="body" sz="quarter" idx="12"/>
          </p:nvPr>
        </p:nvSpPr>
        <p:spPr/>
        <p:txBody>
          <a:bodyPr/>
          <a:lstStyle/>
          <a:p>
            <a:endParaRPr lang="de-DE"/>
          </a:p>
        </p:txBody>
      </p:sp>
      <p:sp>
        <p:nvSpPr>
          <p:cNvPr id="6" name="Textplatzhalter 5"/>
          <p:cNvSpPr>
            <a:spLocks noGrp="1"/>
          </p:cNvSpPr>
          <p:nvPr>
            <p:ph type="body" sz="quarter" idx="13"/>
          </p:nvPr>
        </p:nvSpPr>
        <p:spPr/>
        <p:txBody>
          <a:bodyPr/>
          <a:lstStyle/>
          <a:p>
            <a:endParaRPr lang="de-DE"/>
          </a:p>
        </p:txBody>
      </p:sp>
      <p:pic>
        <p:nvPicPr>
          <p:cNvPr id="7" name="Bild 6"/>
          <p:cNvPicPr>
            <a:picLocks noChangeAspect="1"/>
          </p:cNvPicPr>
          <p:nvPr/>
        </p:nvPicPr>
        <p:blipFill rotWithShape="1">
          <a:blip r:embed="rId3">
            <a:extLst>
              <a:ext uri="{28A0092B-C50C-407E-A947-70E740481C1C}">
                <a14:useLocalDpi xmlns:a14="http://schemas.microsoft.com/office/drawing/2010/main" val="0"/>
              </a:ext>
            </a:extLst>
          </a:blip>
          <a:srcRect r="5210"/>
          <a:stretch/>
        </p:blipFill>
        <p:spPr>
          <a:xfrm>
            <a:off x="1524000" y="-1781"/>
            <a:ext cx="9144001" cy="6859781"/>
          </a:xfrm>
          <a:prstGeom prst="rect">
            <a:avLst/>
          </a:prstGeom>
        </p:spPr>
      </p:pic>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Textfeld 7"/>
          <p:cNvSpPr txBox="1">
            <a:spLocks noChangeArrowheads="1"/>
          </p:cNvSpPr>
          <p:nvPr/>
        </p:nvSpPr>
        <p:spPr bwMode="auto">
          <a:xfrm>
            <a:off x="2018291" y="764705"/>
            <a:ext cx="822626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de-CH" sz="4400" dirty="0">
                <a:solidFill>
                  <a:schemeClr val="bg1"/>
                </a:solidFill>
                <a:latin typeface="Roboto Black"/>
                <a:ea typeface="Roboto Black" panose="02000000000000000000" pitchFamily="2" charset="0"/>
                <a:cs typeface="Roboto Black"/>
              </a:rPr>
              <a:t>ti&amp;m</a:t>
            </a:r>
            <a:endParaRPr lang="de-CH" sz="4400" dirty="0">
              <a:solidFill>
                <a:schemeClr val="bg1"/>
              </a:solidFill>
              <a:latin typeface="Roboto Light"/>
              <a:ea typeface="Roboto Black" panose="02000000000000000000" pitchFamily="2" charset="0"/>
              <a:cs typeface="Roboto Light"/>
            </a:endParaRPr>
          </a:p>
          <a:p>
            <a:pPr eaLnBrk="1" hangingPunct="1">
              <a:defRPr/>
            </a:pPr>
            <a:r>
              <a:rPr lang="de-CH" sz="4000" dirty="0" err="1">
                <a:solidFill>
                  <a:schemeClr val="bg1"/>
                </a:solidFill>
                <a:latin typeface="Roboto Light"/>
                <a:ea typeface="Roboto Black" panose="02000000000000000000" pitchFamily="2" charset="0"/>
                <a:cs typeface="Roboto Light"/>
              </a:rPr>
              <a:t>We</a:t>
            </a:r>
            <a:r>
              <a:rPr lang="de-CH" sz="4000" dirty="0">
                <a:solidFill>
                  <a:schemeClr val="bg1"/>
                </a:solidFill>
                <a:latin typeface="Roboto Light"/>
                <a:ea typeface="Roboto Black" panose="02000000000000000000" pitchFamily="2" charset="0"/>
                <a:cs typeface="Roboto Light"/>
              </a:rPr>
              <a:t> </a:t>
            </a:r>
            <a:r>
              <a:rPr lang="de-CH" sz="4000" dirty="0" err="1">
                <a:solidFill>
                  <a:schemeClr val="bg1"/>
                </a:solidFill>
                <a:latin typeface="Roboto Light"/>
                <a:ea typeface="Roboto Black" panose="02000000000000000000" pitchFamily="2" charset="0"/>
                <a:cs typeface="Roboto Light"/>
              </a:rPr>
              <a:t>digitalize</a:t>
            </a:r>
            <a:r>
              <a:rPr lang="de-CH" sz="4000" dirty="0">
                <a:solidFill>
                  <a:schemeClr val="bg1"/>
                </a:solidFill>
                <a:latin typeface="Roboto Light"/>
                <a:ea typeface="Roboto Black" panose="02000000000000000000" pitchFamily="2" charset="0"/>
                <a:cs typeface="Roboto Light"/>
              </a:rPr>
              <a:t> </a:t>
            </a:r>
            <a:r>
              <a:rPr lang="de-CH" sz="4000" dirty="0" err="1">
                <a:solidFill>
                  <a:schemeClr val="bg1"/>
                </a:solidFill>
                <a:latin typeface="Roboto Light"/>
                <a:ea typeface="Roboto Black" panose="02000000000000000000" pitchFamily="2" charset="0"/>
                <a:cs typeface="Roboto Light"/>
              </a:rPr>
              <a:t>your</a:t>
            </a:r>
            <a:r>
              <a:rPr lang="de-CH" sz="4000" dirty="0">
                <a:solidFill>
                  <a:schemeClr val="bg1"/>
                </a:solidFill>
                <a:latin typeface="Roboto Light"/>
                <a:ea typeface="Roboto Black" panose="02000000000000000000" pitchFamily="2" charset="0"/>
                <a:cs typeface="Roboto Light"/>
              </a:rPr>
              <a:t> </a:t>
            </a:r>
            <a:r>
              <a:rPr lang="de-CH" sz="4000" dirty="0" err="1">
                <a:solidFill>
                  <a:schemeClr val="bg1"/>
                </a:solidFill>
                <a:latin typeface="Roboto Light"/>
                <a:ea typeface="Roboto Black" panose="02000000000000000000" pitchFamily="2" charset="0"/>
                <a:cs typeface="Roboto Light"/>
              </a:rPr>
              <a:t>company</a:t>
            </a:r>
            <a:r>
              <a:rPr lang="de-CH" sz="4000" dirty="0">
                <a:solidFill>
                  <a:schemeClr val="bg1"/>
                </a:solidFill>
                <a:latin typeface="Roboto Light"/>
                <a:ea typeface="Roboto Black" panose="02000000000000000000" pitchFamily="2" charset="0"/>
                <a:cs typeface="Roboto Light"/>
              </a:rPr>
              <a:t>.</a:t>
            </a:r>
            <a:endParaRPr lang="de-DE" sz="4000" dirty="0">
              <a:solidFill>
                <a:schemeClr val="bg1"/>
              </a:solidFill>
              <a:latin typeface="Roboto Thin"/>
              <a:ea typeface="Roboto Black" panose="02000000000000000000" pitchFamily="2" charset="0"/>
              <a:cs typeface="Roboto Thin"/>
            </a:endParaRPr>
          </a:p>
        </p:txBody>
      </p:sp>
      <p:pic>
        <p:nvPicPr>
          <p:cNvPr id="10" name="Picture 2" descr="C:\Users\ses\Desktop\ti8m_logo_2014_CMYK.png"/>
          <p:cNvPicPr>
            <a:picLocks noChangeAspect="1" noChangeArrowheads="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9349350" y="6147271"/>
            <a:ext cx="1066238" cy="520116"/>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p:cNvSpPr/>
          <p:nvPr/>
        </p:nvSpPr>
        <p:spPr>
          <a:xfrm>
            <a:off x="1965424" y="6392931"/>
            <a:ext cx="6146800" cy="261610"/>
          </a:xfrm>
          <a:prstGeom prst="rect">
            <a:avLst/>
          </a:prstGeom>
        </p:spPr>
        <p:txBody>
          <a:bodyPr wrap="square">
            <a:spAutoFit/>
          </a:bodyPr>
          <a:lstStyle/>
          <a:p>
            <a:pPr defTabSz="457200"/>
            <a:r>
              <a:rPr lang="de-DE" sz="1100" dirty="0">
                <a:solidFill>
                  <a:srgbClr val="FFFFFF"/>
                </a:solidFill>
                <a:latin typeface="Roboto Light" panose="02000000000000000000" pitchFamily="2" charset="0"/>
                <a:ea typeface="Roboto Light" panose="02000000000000000000" pitchFamily="2" charset="0"/>
                <a:cs typeface="Roboto Thin"/>
              </a:rPr>
              <a:t>Consulting.   Design.   Agile Projects.   Products.   Innovation Hosting.   Garage.</a:t>
            </a:r>
          </a:p>
        </p:txBody>
      </p:sp>
    </p:spTree>
    <p:custDataLst>
      <p:tags r:id="rId1"/>
    </p:custDataLst>
    <p:extLst>
      <p:ext uri="{BB962C8B-B14F-4D97-AF65-F5344CB8AC3E}">
        <p14:creationId xmlns:p14="http://schemas.microsoft.com/office/powerpoint/2010/main" val="3618692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a:xfrm rot="10800000">
            <a:off x="0" y="0"/>
            <a:ext cx="12192000" cy="6858000"/>
          </a:xfrm>
          <a:prstGeom prst="rect">
            <a:avLst/>
          </a:prstGeom>
          <a:gradFill>
            <a:gsLst>
              <a:gs pos="22000">
                <a:srgbClr val="004D9F"/>
              </a:gs>
              <a:gs pos="90000">
                <a:srgbClr val="00AC9D"/>
              </a:gs>
            </a:gsLst>
            <a:lin ang="1494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itel 1"/>
          <p:cNvSpPr txBox="1">
            <a:spLocks/>
          </p:cNvSpPr>
          <p:nvPr/>
        </p:nvSpPr>
        <p:spPr>
          <a:xfrm>
            <a:off x="1795686" y="404741"/>
            <a:ext cx="7992890" cy="34190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de-CH" sz="1600" spc="100" dirty="0" err="1">
                <a:solidFill>
                  <a:srgbClr val="FFFFFF"/>
                </a:solidFill>
                <a:latin typeface="Roboto Light" panose="02000000000000000000" pitchFamily="2" charset="0"/>
                <a:ea typeface="Roboto Light" panose="02000000000000000000" pitchFamily="2" charset="0"/>
                <a:cs typeface="Roboto Thin"/>
              </a:rPr>
              <a:t>Our</a:t>
            </a:r>
            <a:r>
              <a:rPr lang="de-CH" sz="1600" spc="100" dirty="0">
                <a:solidFill>
                  <a:srgbClr val="FFFFFF"/>
                </a:solidFill>
                <a:latin typeface="Roboto Light" panose="02000000000000000000" pitchFamily="2" charset="0"/>
                <a:ea typeface="Roboto Light" panose="02000000000000000000" pitchFamily="2" charset="0"/>
                <a:cs typeface="Roboto Thin"/>
              </a:rPr>
              <a:t> </a:t>
            </a:r>
            <a:r>
              <a:rPr lang="de-CH" sz="1600" spc="100" dirty="0" err="1">
                <a:solidFill>
                  <a:srgbClr val="FFFFFF"/>
                </a:solidFill>
                <a:latin typeface="Roboto Light" panose="02000000000000000000" pitchFamily="2" charset="0"/>
                <a:ea typeface="Roboto Light" panose="02000000000000000000" pitchFamily="2" charset="0"/>
                <a:cs typeface="Roboto Thin"/>
              </a:rPr>
              <a:t>strengths</a:t>
            </a:r>
            <a:r>
              <a:rPr lang="de-CH" sz="1600" spc="100" dirty="0">
                <a:solidFill>
                  <a:srgbClr val="FFFFFF"/>
                </a:solidFill>
                <a:latin typeface="Roboto Light" panose="02000000000000000000" pitchFamily="2" charset="0"/>
                <a:ea typeface="Roboto Light" panose="02000000000000000000" pitchFamily="2" charset="0"/>
                <a:cs typeface="Roboto Thin"/>
              </a:rPr>
              <a:t> </a:t>
            </a:r>
            <a:r>
              <a:rPr lang="de-CH" sz="1600" spc="100" dirty="0">
                <a:solidFill>
                  <a:srgbClr val="FFFFFF"/>
                </a:solidFill>
                <a:latin typeface="Roboto Thin"/>
                <a:ea typeface="Roboto Regular" panose="02000000000000000000" pitchFamily="2" charset="0"/>
                <a:cs typeface="Roboto Thin"/>
              </a:rPr>
              <a:t>– </a:t>
            </a:r>
            <a:r>
              <a:rPr lang="de-CH" sz="1600" spc="100" dirty="0" err="1">
                <a:solidFill>
                  <a:srgbClr val="FFFFFF"/>
                </a:solidFill>
                <a:latin typeface="Roboto Black" pitchFamily="2" charset="0"/>
                <a:ea typeface="Roboto Black" pitchFamily="2" charset="0"/>
                <a:cs typeface="Roboto Black"/>
              </a:rPr>
              <a:t>What</a:t>
            </a:r>
            <a:r>
              <a:rPr lang="de-CH" sz="1600" spc="100" dirty="0">
                <a:solidFill>
                  <a:srgbClr val="FFFFFF"/>
                </a:solidFill>
                <a:latin typeface="Roboto Black" pitchFamily="2" charset="0"/>
                <a:ea typeface="Roboto Black" pitchFamily="2" charset="0"/>
                <a:cs typeface="Roboto Black"/>
              </a:rPr>
              <a:t> </a:t>
            </a:r>
            <a:r>
              <a:rPr lang="de-CH" sz="1600" spc="100" dirty="0" err="1">
                <a:solidFill>
                  <a:srgbClr val="FFFFFF"/>
                </a:solidFill>
                <a:latin typeface="Roboto Black" pitchFamily="2" charset="0"/>
                <a:ea typeface="Roboto Black" pitchFamily="2" charset="0"/>
                <a:cs typeface="Roboto Black"/>
              </a:rPr>
              <a:t>makes</a:t>
            </a:r>
            <a:r>
              <a:rPr lang="de-CH" sz="1600" spc="100" dirty="0">
                <a:solidFill>
                  <a:srgbClr val="FFFFFF"/>
                </a:solidFill>
                <a:latin typeface="Roboto Black" pitchFamily="2" charset="0"/>
                <a:ea typeface="Roboto Black" pitchFamily="2" charset="0"/>
                <a:cs typeface="Roboto Black"/>
              </a:rPr>
              <a:t> </a:t>
            </a:r>
            <a:r>
              <a:rPr lang="de-CH" sz="1600" spc="100" dirty="0" err="1">
                <a:solidFill>
                  <a:srgbClr val="FFFFFF"/>
                </a:solidFill>
                <a:latin typeface="Roboto Black" pitchFamily="2" charset="0"/>
                <a:ea typeface="Roboto Black" pitchFamily="2" charset="0"/>
                <a:cs typeface="Roboto Black"/>
              </a:rPr>
              <a:t>us</a:t>
            </a:r>
            <a:r>
              <a:rPr lang="de-CH" sz="1600" spc="100" dirty="0">
                <a:solidFill>
                  <a:srgbClr val="FFFFFF"/>
                </a:solidFill>
                <a:latin typeface="Roboto Black" pitchFamily="2" charset="0"/>
                <a:ea typeface="Roboto Black" pitchFamily="2" charset="0"/>
                <a:cs typeface="Roboto Black"/>
              </a:rPr>
              <a:t> different</a:t>
            </a:r>
          </a:p>
        </p:txBody>
      </p:sp>
      <p:sp>
        <p:nvSpPr>
          <p:cNvPr id="8" name="Textfeld 1"/>
          <p:cNvSpPr txBox="1">
            <a:spLocks noChangeArrowheads="1"/>
          </p:cNvSpPr>
          <p:nvPr/>
        </p:nvSpPr>
        <p:spPr bwMode="auto">
          <a:xfrm>
            <a:off x="1872934" y="980729"/>
            <a:ext cx="8183507"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r>
              <a:rPr lang="en-US" sz="3600" dirty="0">
                <a:solidFill>
                  <a:srgbClr val="FFFFFF"/>
                </a:solidFill>
                <a:latin typeface="Roboto Black" pitchFamily="2" charset="0"/>
                <a:ea typeface="Roboto Black" pitchFamily="2" charset="0"/>
              </a:rPr>
              <a:t>ti&amp;m stands for technology, </a:t>
            </a:r>
            <a:br>
              <a:rPr lang="en-US" sz="3600" dirty="0">
                <a:solidFill>
                  <a:srgbClr val="FFFFFF"/>
                </a:solidFill>
                <a:latin typeface="Roboto Black" pitchFamily="2" charset="0"/>
                <a:ea typeface="Roboto Black" pitchFamily="2" charset="0"/>
              </a:rPr>
            </a:br>
            <a:r>
              <a:rPr lang="en-US" sz="3600" dirty="0">
                <a:solidFill>
                  <a:srgbClr val="FFFFFF"/>
                </a:solidFill>
                <a:latin typeface="Roboto Black" pitchFamily="2" charset="0"/>
                <a:ea typeface="Roboto Black" pitchFamily="2" charset="0"/>
              </a:rPr>
              <a:t>innovation &amp; management</a:t>
            </a:r>
            <a:r>
              <a:rPr lang="en-US" sz="3600" b="1" dirty="0">
                <a:solidFill>
                  <a:srgbClr val="FFFFFF"/>
                </a:solidFill>
                <a:latin typeface="Roboto Black" pitchFamily="2" charset="0"/>
                <a:ea typeface="Roboto Black" pitchFamily="2" charset="0"/>
              </a:rPr>
              <a:t>.</a:t>
            </a:r>
            <a:endParaRPr lang="en-US" sz="3600" dirty="0">
              <a:solidFill>
                <a:srgbClr val="FFFFFF"/>
              </a:solidFill>
              <a:latin typeface="Roboto Black" pitchFamily="2" charset="0"/>
              <a:ea typeface="Roboto Black" pitchFamily="2" charset="0"/>
            </a:endParaRPr>
          </a:p>
          <a:p>
            <a:endParaRPr lang="en-US" sz="1600" dirty="0">
              <a:solidFill>
                <a:srgbClr val="FFFFFF"/>
              </a:solidFill>
              <a:latin typeface="+mn-lt"/>
            </a:endParaRPr>
          </a:p>
          <a:p>
            <a:r>
              <a:rPr lang="en-US" sz="1200" dirty="0">
                <a:solidFill>
                  <a:srgbClr val="FFFFFF"/>
                </a:solidFill>
                <a:latin typeface="Roboto Light" pitchFamily="2" charset="0"/>
                <a:ea typeface="Roboto Light" pitchFamily="2" charset="0"/>
              </a:rPr>
              <a:t>We are the Swiss leaders in projects and products for digitalization, security and innovation, </a:t>
            </a:r>
            <a:br>
              <a:rPr lang="en-US" sz="1200" dirty="0">
                <a:solidFill>
                  <a:srgbClr val="FFFFFF"/>
                </a:solidFill>
                <a:latin typeface="Roboto Light" pitchFamily="2" charset="0"/>
                <a:ea typeface="Roboto Light" pitchFamily="2" charset="0"/>
              </a:rPr>
            </a:br>
            <a:r>
              <a:rPr lang="en-US" sz="1200" dirty="0">
                <a:solidFill>
                  <a:srgbClr val="FFFFFF"/>
                </a:solidFill>
                <a:latin typeface="Roboto Light" pitchFamily="2" charset="0"/>
                <a:ea typeface="Roboto Light" pitchFamily="2" charset="0"/>
              </a:rPr>
              <a:t>and strive to achieve the same position in the financial sector in Europe. </a:t>
            </a:r>
            <a:endParaRPr lang="en-US" sz="1200" spc="100" dirty="0">
              <a:solidFill>
                <a:srgbClr val="000000"/>
              </a:solidFill>
              <a:latin typeface="Roboto Light" pitchFamily="2" charset="0"/>
              <a:ea typeface="Roboto Light" pitchFamily="2" charset="0"/>
              <a:cs typeface="Roboto Thin"/>
            </a:endParaRPr>
          </a:p>
          <a:p>
            <a:endParaRPr lang="en-US" sz="1200" dirty="0">
              <a:solidFill>
                <a:srgbClr val="FFFFFF"/>
              </a:solidFill>
              <a:latin typeface="Roboto Light" pitchFamily="2" charset="0"/>
              <a:ea typeface="Roboto Light" pitchFamily="2" charset="0"/>
              <a:cs typeface="Roboto Medium"/>
            </a:endParaRPr>
          </a:p>
          <a:p>
            <a:endParaRPr lang="en-US" sz="1200" dirty="0">
              <a:solidFill>
                <a:srgbClr val="FFFFFF"/>
              </a:solidFill>
              <a:latin typeface="Roboto Light" pitchFamily="2" charset="0"/>
              <a:ea typeface="Roboto Light" pitchFamily="2" charset="0"/>
              <a:cs typeface="Roboto Medium"/>
            </a:endParaRPr>
          </a:p>
          <a:p>
            <a:r>
              <a:rPr lang="en-US" sz="1200" dirty="0">
                <a:solidFill>
                  <a:srgbClr val="FFFFFF"/>
                </a:solidFill>
                <a:latin typeface="Roboto Medium" pitchFamily="2" charset="0"/>
                <a:ea typeface="Roboto Medium" pitchFamily="2" charset="0"/>
                <a:cs typeface="Roboto Medium"/>
              </a:rPr>
              <a:t>Vertical integration </a:t>
            </a:r>
            <a:br>
              <a:rPr lang="en-US" sz="1200" dirty="0">
                <a:solidFill>
                  <a:srgbClr val="FFFFFF"/>
                </a:solidFill>
                <a:latin typeface="Roboto Medium" pitchFamily="2" charset="0"/>
                <a:ea typeface="Roboto Medium" pitchFamily="2" charset="0"/>
                <a:cs typeface="Roboto Medium"/>
              </a:rPr>
            </a:br>
            <a:r>
              <a:rPr lang="en-US" sz="1200" dirty="0">
                <a:solidFill>
                  <a:srgbClr val="FFFFFF"/>
                </a:solidFill>
                <a:latin typeface="Roboto Light" pitchFamily="2" charset="0"/>
                <a:ea typeface="Roboto Light" pitchFamily="2" charset="0"/>
              </a:rPr>
              <a:t>The foundation for game-changing ideas.</a:t>
            </a:r>
            <a:br>
              <a:rPr lang="en-US" sz="1200" dirty="0">
                <a:solidFill>
                  <a:srgbClr val="FFFFFF"/>
                </a:solidFill>
                <a:latin typeface="Roboto Light" pitchFamily="2" charset="0"/>
                <a:ea typeface="Roboto Light" pitchFamily="2" charset="0"/>
              </a:rPr>
            </a:br>
            <a:endParaRPr lang="en-US" sz="1200" dirty="0">
              <a:solidFill>
                <a:srgbClr val="FFFFFF"/>
              </a:solidFill>
              <a:latin typeface="Roboto Light" pitchFamily="2" charset="0"/>
              <a:ea typeface="Roboto Light" pitchFamily="2" charset="0"/>
            </a:endParaRPr>
          </a:p>
          <a:p>
            <a:r>
              <a:rPr lang="en-US" sz="1200" dirty="0">
                <a:solidFill>
                  <a:srgbClr val="FFFFFF"/>
                </a:solidFill>
                <a:latin typeface="Roboto Medium" pitchFamily="2" charset="0"/>
                <a:ea typeface="Roboto Medium" pitchFamily="2" charset="0"/>
                <a:cs typeface="Roboto Medium"/>
              </a:rPr>
              <a:t>Talent</a:t>
            </a:r>
            <a:r>
              <a:rPr lang="en-US" sz="1200" dirty="0">
                <a:solidFill>
                  <a:srgbClr val="FFFFFF"/>
                </a:solidFill>
                <a:latin typeface="Roboto Light" pitchFamily="2" charset="0"/>
                <a:ea typeface="Roboto Light" pitchFamily="2" charset="0"/>
                <a:cs typeface="Roboto Medium"/>
              </a:rPr>
              <a:t> </a:t>
            </a:r>
            <a:br>
              <a:rPr lang="en-US" sz="1200" dirty="0">
                <a:solidFill>
                  <a:srgbClr val="FFFFFF"/>
                </a:solidFill>
                <a:latin typeface="Roboto Light" pitchFamily="2" charset="0"/>
                <a:ea typeface="Roboto Light" pitchFamily="2" charset="0"/>
                <a:cs typeface="Roboto Medium"/>
              </a:rPr>
            </a:br>
            <a:r>
              <a:rPr lang="en-US" sz="1200" dirty="0">
                <a:solidFill>
                  <a:srgbClr val="FFFFFF"/>
                </a:solidFill>
                <a:latin typeface="Roboto Light" pitchFamily="2" charset="0"/>
                <a:ea typeface="Roboto Light" pitchFamily="2" charset="0"/>
              </a:rPr>
              <a:t>Excellent engineers, designers and consultants guarantee a time-to-market that leaves the competition behind.</a:t>
            </a:r>
          </a:p>
          <a:p>
            <a:br>
              <a:rPr lang="en-US" sz="1200" dirty="0">
                <a:solidFill>
                  <a:srgbClr val="FFFFFF"/>
                </a:solidFill>
                <a:latin typeface="Roboto Light" pitchFamily="2" charset="0"/>
                <a:ea typeface="Roboto Light" pitchFamily="2" charset="0"/>
              </a:rPr>
            </a:br>
            <a:r>
              <a:rPr lang="en-US" sz="1200" dirty="0">
                <a:solidFill>
                  <a:srgbClr val="FFFFFF"/>
                </a:solidFill>
                <a:latin typeface="Roboto Medium" pitchFamily="2" charset="0"/>
                <a:ea typeface="Roboto Medium" pitchFamily="2" charset="0"/>
                <a:cs typeface="Roboto Medium"/>
              </a:rPr>
              <a:t>Agility</a:t>
            </a:r>
            <a:r>
              <a:rPr lang="en-US" sz="1200" dirty="0">
                <a:solidFill>
                  <a:srgbClr val="FFFFFF"/>
                </a:solidFill>
                <a:latin typeface="Roboto Black" pitchFamily="2" charset="0"/>
                <a:ea typeface="Roboto Black" pitchFamily="2" charset="0"/>
                <a:cs typeface="Roboto Medium"/>
              </a:rPr>
              <a:t> </a:t>
            </a:r>
            <a:r>
              <a:rPr lang="en-US" sz="1200" dirty="0">
                <a:solidFill>
                  <a:srgbClr val="FFFFFF"/>
                </a:solidFill>
                <a:latin typeface="Roboto Medium" pitchFamily="2" charset="0"/>
                <a:ea typeface="Roboto Medium" pitchFamily="2" charset="0"/>
                <a:cs typeface="Roboto Medium"/>
              </a:rPr>
              <a:t>&amp; dynamism </a:t>
            </a:r>
            <a:br>
              <a:rPr lang="en-US" sz="1200" dirty="0">
                <a:solidFill>
                  <a:srgbClr val="FFFFFF"/>
                </a:solidFill>
                <a:latin typeface="Roboto Light" pitchFamily="2" charset="0"/>
                <a:ea typeface="Roboto Light" pitchFamily="2" charset="0"/>
                <a:cs typeface="Roboto Medium"/>
              </a:rPr>
            </a:br>
            <a:r>
              <a:rPr lang="en-US" sz="1200" dirty="0">
                <a:solidFill>
                  <a:srgbClr val="FFFFFF"/>
                </a:solidFill>
                <a:latin typeface="Roboto Light" pitchFamily="2" charset="0"/>
                <a:ea typeface="Roboto Light" pitchFamily="2" charset="0"/>
              </a:rPr>
              <a:t>Rapid response to market trends and client needs.</a:t>
            </a:r>
            <a:br>
              <a:rPr lang="en-US" sz="1200" dirty="0">
                <a:solidFill>
                  <a:srgbClr val="FFFFFF"/>
                </a:solidFill>
                <a:latin typeface="Roboto Light" pitchFamily="2" charset="0"/>
                <a:ea typeface="Roboto Light" pitchFamily="2" charset="0"/>
              </a:rPr>
            </a:br>
            <a:endParaRPr lang="en-US" sz="1200" dirty="0">
              <a:solidFill>
                <a:srgbClr val="FFFFFF"/>
              </a:solidFill>
              <a:latin typeface="Roboto Light" pitchFamily="2" charset="0"/>
              <a:ea typeface="Roboto Light" pitchFamily="2" charset="0"/>
            </a:endParaRPr>
          </a:p>
          <a:p>
            <a:r>
              <a:rPr lang="en-US" sz="1200" dirty="0">
                <a:solidFill>
                  <a:srgbClr val="FFFFFF"/>
                </a:solidFill>
                <a:latin typeface="Roboto Medium" pitchFamily="2" charset="0"/>
                <a:ea typeface="Roboto Medium" pitchFamily="2" charset="0"/>
                <a:cs typeface="Roboto Medium"/>
              </a:rPr>
              <a:t>Driven by sustainable values </a:t>
            </a:r>
            <a:br>
              <a:rPr lang="en-US" sz="1200" dirty="0">
                <a:solidFill>
                  <a:srgbClr val="FFFFFF"/>
                </a:solidFill>
                <a:latin typeface="Roboto Light" pitchFamily="2" charset="0"/>
                <a:ea typeface="Roboto Light" pitchFamily="2" charset="0"/>
                <a:cs typeface="Roboto Medium"/>
              </a:rPr>
            </a:br>
            <a:r>
              <a:rPr lang="en-US" sz="1200" dirty="0">
                <a:solidFill>
                  <a:srgbClr val="FFFFFF"/>
                </a:solidFill>
                <a:latin typeface="Roboto Light" pitchFamily="2" charset="0"/>
                <a:ea typeface="Roboto Light" pitchFamily="2" charset="0"/>
              </a:rPr>
              <a:t>Shattering conventions as the basis for innovation.</a:t>
            </a:r>
            <a:br>
              <a:rPr lang="en-US" sz="1200" dirty="0">
                <a:solidFill>
                  <a:srgbClr val="FFFFFF"/>
                </a:solidFill>
                <a:latin typeface="Roboto Light" pitchFamily="2" charset="0"/>
                <a:ea typeface="Roboto Light" pitchFamily="2" charset="0"/>
              </a:rPr>
            </a:br>
            <a:endParaRPr lang="en-US" sz="1200" dirty="0">
              <a:solidFill>
                <a:srgbClr val="FFFFFF"/>
              </a:solidFill>
              <a:latin typeface="Roboto Light" pitchFamily="2" charset="0"/>
              <a:ea typeface="Roboto Light" pitchFamily="2" charset="0"/>
            </a:endParaRPr>
          </a:p>
          <a:p>
            <a:r>
              <a:rPr lang="en-US" sz="1200" dirty="0">
                <a:solidFill>
                  <a:srgbClr val="FFFFFF"/>
                </a:solidFill>
                <a:latin typeface="Roboto Medium" pitchFamily="2" charset="0"/>
                <a:ea typeface="Roboto Medium" pitchFamily="2" charset="0"/>
                <a:cs typeface="Roboto Medium"/>
              </a:rPr>
              <a:t>Entrepreneurial courage</a:t>
            </a:r>
            <a:br>
              <a:rPr lang="en-US" sz="1200" dirty="0">
                <a:solidFill>
                  <a:srgbClr val="FFFFFF"/>
                </a:solidFill>
                <a:latin typeface="Roboto Light" pitchFamily="2" charset="0"/>
                <a:ea typeface="Roboto Light" pitchFamily="2" charset="0"/>
                <a:cs typeface="Roboto Medium"/>
              </a:rPr>
            </a:br>
            <a:r>
              <a:rPr lang="en-US" sz="1200" dirty="0">
                <a:solidFill>
                  <a:srgbClr val="FFFFFF"/>
                </a:solidFill>
                <a:latin typeface="Roboto Light" pitchFamily="2" charset="0"/>
                <a:ea typeface="Roboto Light" pitchFamily="2" charset="0"/>
              </a:rPr>
              <a:t>Minimizing the risks for our clients. Optimizing the potential for success.</a:t>
            </a:r>
          </a:p>
        </p:txBody>
      </p:sp>
      <p:sp>
        <p:nvSpPr>
          <p:cNvPr id="10" name="Datumsplatzhalter 3"/>
          <p:cNvSpPr>
            <a:spLocks noGrp="1"/>
          </p:cNvSpPr>
          <p:nvPr>
            <p:ph type="dt" sz="half" idx="4294967295"/>
          </p:nvPr>
        </p:nvSpPr>
        <p:spPr>
          <a:xfrm>
            <a:off x="1849249" y="6477000"/>
            <a:ext cx="1423817" cy="381000"/>
          </a:xfrm>
          <a:prstGeom prst="rect">
            <a:avLst/>
          </a:prstGeom>
        </p:spPr>
        <p:txBody>
          <a:bodyPr lIns="65306" tIns="32653" rIns="65306" bIns="32653"/>
          <a:lstStyle/>
          <a:p>
            <a:endParaRPr lang="en-US" sz="800" dirty="0">
              <a:solidFill>
                <a:schemeClr val="bg1"/>
              </a:solidFill>
              <a:latin typeface="Roboto Light" panose="02000000000000000000" pitchFamily="2" charset="0"/>
              <a:ea typeface="Roboto Light" panose="02000000000000000000" pitchFamily="2" charset="0"/>
            </a:endParaRPr>
          </a:p>
          <a:p>
            <a:endParaRPr lang="de-CH" sz="800" dirty="0">
              <a:solidFill>
                <a:schemeClr val="bg1"/>
              </a:solidFill>
              <a:latin typeface="Roboto Light" panose="02000000000000000000" pitchFamily="2" charset="0"/>
              <a:ea typeface="Roboto Light" panose="02000000000000000000" pitchFamily="2" charset="0"/>
            </a:endParaRPr>
          </a:p>
        </p:txBody>
      </p:sp>
      <p:pic>
        <p:nvPicPr>
          <p:cNvPr id="12" name="Picture 2" descr="C:\Users\ses\Desktop\ti8m_logo_2014_CMYK.png"/>
          <p:cNvPicPr>
            <a:picLocks noChangeAspect="1" noChangeArrowheads="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9349350" y="6147271"/>
            <a:ext cx="1066238" cy="5201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6840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902" y="2573766"/>
            <a:ext cx="5039536" cy="1581514"/>
          </a:xfrm>
          <a:prstGeom prst="rect">
            <a:avLst/>
          </a:prstGeom>
        </p:spPr>
      </p:pic>
    </p:spTree>
    <p:custDataLst>
      <p:tags r:id="rId1"/>
    </p:custDataLst>
    <p:extLst>
      <p:ext uri="{BB962C8B-B14F-4D97-AF65-F5344CB8AC3E}">
        <p14:creationId xmlns:p14="http://schemas.microsoft.com/office/powerpoint/2010/main" val="19102297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SYNC_CONTAIN_GUIDS" val="TRUE"/>
</p:tagLst>
</file>

<file path=ppt/tags/tag10.xml><?xml version="1.0" encoding="utf-8"?>
<p:tagLst xmlns:a="http://schemas.openxmlformats.org/drawingml/2006/main" xmlns:r="http://schemas.openxmlformats.org/officeDocument/2006/relationships" xmlns:p="http://schemas.openxmlformats.org/presentationml/2006/main">
  <p:tag name="OFFISYNC_SLIDE_GUID" val="fceb60e5-1d66-4b90-b93a-09ab7c757b9c"/>
</p:tagLst>
</file>

<file path=ppt/tags/tag11.xml><?xml version="1.0" encoding="utf-8"?>
<p:tagLst xmlns:a="http://schemas.openxmlformats.org/drawingml/2006/main" xmlns:r="http://schemas.openxmlformats.org/officeDocument/2006/relationships" xmlns:p="http://schemas.openxmlformats.org/presentationml/2006/main">
  <p:tag name="OFFISYNC_SLIDE_GUID" val="88106e65-5efa-455d-9abc-a126e95ca0e1"/>
</p:tagLst>
</file>

<file path=ppt/tags/tag12.xml><?xml version="1.0" encoding="utf-8"?>
<p:tagLst xmlns:a="http://schemas.openxmlformats.org/drawingml/2006/main" xmlns:r="http://schemas.openxmlformats.org/officeDocument/2006/relationships" xmlns:p="http://schemas.openxmlformats.org/presentationml/2006/main">
  <p:tag name="OFFISYNC_SLIDE_GUID" val="17c7d8d2-890f-4b1d-b8ef-ced108daf330"/>
</p:tagLst>
</file>

<file path=ppt/tags/tag13.xml><?xml version="1.0" encoding="utf-8"?>
<p:tagLst xmlns:a="http://schemas.openxmlformats.org/drawingml/2006/main" xmlns:r="http://schemas.openxmlformats.org/officeDocument/2006/relationships" xmlns:p="http://schemas.openxmlformats.org/presentationml/2006/main">
  <p:tag name="OFFISYNC_SLIDE_GUID" val="c3948d41-0c1e-4f83-a9f0-7a2c08086969"/>
</p:tagLst>
</file>

<file path=ppt/tags/tag14.xml><?xml version="1.0" encoding="utf-8"?>
<p:tagLst xmlns:a="http://schemas.openxmlformats.org/drawingml/2006/main" xmlns:r="http://schemas.openxmlformats.org/officeDocument/2006/relationships" xmlns:p="http://schemas.openxmlformats.org/presentationml/2006/main">
  <p:tag name="OFFISYNC_SLIDE_GUID" val="d54a70c7-b783-4c97-bf0a-3dd9f0aced3b"/>
</p:tagLst>
</file>

<file path=ppt/tags/tag15.xml><?xml version="1.0" encoding="utf-8"?>
<p:tagLst xmlns:a="http://schemas.openxmlformats.org/drawingml/2006/main" xmlns:r="http://schemas.openxmlformats.org/officeDocument/2006/relationships" xmlns:p="http://schemas.openxmlformats.org/presentationml/2006/main">
  <p:tag name="OFFISYNC_SLIDE_GUID" val="6f195f35-e4d1-492a-a6a3-fe0172bdb34e"/>
</p:tagLst>
</file>

<file path=ppt/tags/tag16.xml><?xml version="1.0" encoding="utf-8"?>
<p:tagLst xmlns:a="http://schemas.openxmlformats.org/drawingml/2006/main" xmlns:r="http://schemas.openxmlformats.org/officeDocument/2006/relationships" xmlns:p="http://schemas.openxmlformats.org/presentationml/2006/main">
  <p:tag name="OFFISYNC_SLIDE_GUID" val="ede2f76c-882d-4a10-8f7f-84445374ec22"/>
</p:tagLst>
</file>

<file path=ppt/tags/tag17.xml><?xml version="1.0" encoding="utf-8"?>
<p:tagLst xmlns:a="http://schemas.openxmlformats.org/drawingml/2006/main" xmlns:r="http://schemas.openxmlformats.org/officeDocument/2006/relationships" xmlns:p="http://schemas.openxmlformats.org/presentationml/2006/main">
  <p:tag name="OFFISYNC_SLIDE_GUID" val="8ace08d9-3e49-41ef-af1e-6f4fc6946f0a"/>
</p:tagLst>
</file>

<file path=ppt/tags/tag18.xml><?xml version="1.0" encoding="utf-8"?>
<p:tagLst xmlns:a="http://schemas.openxmlformats.org/drawingml/2006/main" xmlns:r="http://schemas.openxmlformats.org/officeDocument/2006/relationships" xmlns:p="http://schemas.openxmlformats.org/presentationml/2006/main">
  <p:tag name="OFFISYNC_SLIDE_GUID" val="a81bda19-42ae-44fe-8fb7-5b1e0f169d4e"/>
</p:tagLst>
</file>

<file path=ppt/tags/tag19.xml><?xml version="1.0" encoding="utf-8"?>
<p:tagLst xmlns:a="http://schemas.openxmlformats.org/drawingml/2006/main" xmlns:r="http://schemas.openxmlformats.org/officeDocument/2006/relationships" xmlns:p="http://schemas.openxmlformats.org/presentationml/2006/main">
  <p:tag name="OFFISYNC_SLIDE_GUID" val="ef551f99-d577-4640-940c-4bdc9440136b"/>
</p:tagLst>
</file>

<file path=ppt/tags/tag2.xml><?xml version="1.0" encoding="utf-8"?>
<p:tagLst xmlns:a="http://schemas.openxmlformats.org/drawingml/2006/main" xmlns:r="http://schemas.openxmlformats.org/officeDocument/2006/relationships" xmlns:p="http://schemas.openxmlformats.org/presentationml/2006/main">
  <p:tag name="SHAPETYPE" val="Titel"/>
</p:tagLst>
</file>

<file path=ppt/tags/tag20.xml><?xml version="1.0" encoding="utf-8"?>
<p:tagLst xmlns:a="http://schemas.openxmlformats.org/drawingml/2006/main" xmlns:r="http://schemas.openxmlformats.org/officeDocument/2006/relationships" xmlns:p="http://schemas.openxmlformats.org/presentationml/2006/main">
  <p:tag name="OFFISYNC_SLIDE_GUID" val="d45ac777-5dba-49cf-b18e-c62f2ba76093"/>
</p:tagLst>
</file>

<file path=ppt/tags/tag21.xml><?xml version="1.0" encoding="utf-8"?>
<p:tagLst xmlns:a="http://schemas.openxmlformats.org/drawingml/2006/main" xmlns:r="http://schemas.openxmlformats.org/officeDocument/2006/relationships" xmlns:p="http://schemas.openxmlformats.org/presentationml/2006/main">
  <p:tag name="OFFISYNC_SLIDE_GUID" val="2bf9c74d-f3ca-4801-887d-89ab488cde2b"/>
</p:tagLst>
</file>

<file path=ppt/tags/tag22.xml><?xml version="1.0" encoding="utf-8"?>
<p:tagLst xmlns:a="http://schemas.openxmlformats.org/drawingml/2006/main" xmlns:r="http://schemas.openxmlformats.org/officeDocument/2006/relationships" xmlns:p="http://schemas.openxmlformats.org/presentationml/2006/main">
  <p:tag name="OFFISYNC_SLIDE_GUID" val="afdbb60c-8cfa-44a3-baf2-b8203b17a683"/>
</p:tagLst>
</file>

<file path=ppt/tags/tag23.xml><?xml version="1.0" encoding="utf-8"?>
<p:tagLst xmlns:a="http://schemas.openxmlformats.org/drawingml/2006/main" xmlns:r="http://schemas.openxmlformats.org/officeDocument/2006/relationships" xmlns:p="http://schemas.openxmlformats.org/presentationml/2006/main">
  <p:tag name="OFFISYNC_SLIDE_GUID" val="8e6f87fa-992c-4909-8461-bafcac92725d"/>
</p:tagLst>
</file>

<file path=ppt/tags/tag24.xml><?xml version="1.0" encoding="utf-8"?>
<p:tagLst xmlns:a="http://schemas.openxmlformats.org/drawingml/2006/main" xmlns:r="http://schemas.openxmlformats.org/officeDocument/2006/relationships" xmlns:p="http://schemas.openxmlformats.org/presentationml/2006/main">
  <p:tag name="OFFISYNC_SLIDE_GUID" val="0a1ea3b2-7288-4b10-8a4a-552aa7a61d50"/>
</p:tagLst>
</file>

<file path=ppt/tags/tag25.xml><?xml version="1.0" encoding="utf-8"?>
<p:tagLst xmlns:a="http://schemas.openxmlformats.org/drawingml/2006/main" xmlns:r="http://schemas.openxmlformats.org/officeDocument/2006/relationships" xmlns:p="http://schemas.openxmlformats.org/presentationml/2006/main">
  <p:tag name="OFFISYNC_SLIDE_GUID" val="502a79d7-cab8-4b77-9292-80f04a8ecfb2"/>
</p:tagLst>
</file>

<file path=ppt/tags/tag26.xml><?xml version="1.0" encoding="utf-8"?>
<p:tagLst xmlns:a="http://schemas.openxmlformats.org/drawingml/2006/main" xmlns:r="http://schemas.openxmlformats.org/officeDocument/2006/relationships" xmlns:p="http://schemas.openxmlformats.org/presentationml/2006/main">
  <p:tag name="OFFISYNC_SLIDE_GUID" val="5355909b-0f40-46aa-bfe2-7d9aa30bcca8"/>
</p:tagLst>
</file>

<file path=ppt/tags/tag27.xml><?xml version="1.0" encoding="utf-8"?>
<p:tagLst xmlns:a="http://schemas.openxmlformats.org/drawingml/2006/main" xmlns:r="http://schemas.openxmlformats.org/officeDocument/2006/relationships" xmlns:p="http://schemas.openxmlformats.org/presentationml/2006/main">
  <p:tag name="OFFISYNC_SLIDE_GUID" val="8b68af0d-2f56-43f1-824d-8ebb4761f41d"/>
</p:tagLst>
</file>

<file path=ppt/tags/tag28.xml><?xml version="1.0" encoding="utf-8"?>
<p:tagLst xmlns:a="http://schemas.openxmlformats.org/drawingml/2006/main" xmlns:r="http://schemas.openxmlformats.org/officeDocument/2006/relationships" xmlns:p="http://schemas.openxmlformats.org/presentationml/2006/main">
  <p:tag name="OFFISYNC_SLIDE_GUID" val="df96dca8-2b31-4546-bfdf-3b15a811492b"/>
</p:tagLst>
</file>

<file path=ppt/tags/tag29.xml><?xml version="1.0" encoding="utf-8"?>
<p:tagLst xmlns:a="http://schemas.openxmlformats.org/drawingml/2006/main" xmlns:r="http://schemas.openxmlformats.org/officeDocument/2006/relationships" xmlns:p="http://schemas.openxmlformats.org/presentationml/2006/main">
  <p:tag name="OFFISYNC_SLIDE_GUID" val="10ea08ab-eb11-431b-bb28-67d7825783b9"/>
</p:tagLst>
</file>

<file path=ppt/tags/tag3.xml><?xml version="1.0" encoding="utf-8"?>
<p:tagLst xmlns:a="http://schemas.openxmlformats.org/drawingml/2006/main" xmlns:r="http://schemas.openxmlformats.org/officeDocument/2006/relationships" xmlns:p="http://schemas.openxmlformats.org/presentationml/2006/main">
  <p:tag name="SHAPETYPE" val="Untertitel"/>
</p:tagLst>
</file>

<file path=ppt/tags/tag30.xml><?xml version="1.0" encoding="utf-8"?>
<p:tagLst xmlns:a="http://schemas.openxmlformats.org/drawingml/2006/main" xmlns:r="http://schemas.openxmlformats.org/officeDocument/2006/relationships" xmlns:p="http://schemas.openxmlformats.org/presentationml/2006/main">
  <p:tag name="OFFISYNC_SLIDE_GUID" val="85ebf5fb-f81c-4e31-9aa6-03962cc347c9"/>
</p:tagLst>
</file>

<file path=ppt/tags/tag31.xml><?xml version="1.0" encoding="utf-8"?>
<p:tagLst xmlns:a="http://schemas.openxmlformats.org/drawingml/2006/main" xmlns:r="http://schemas.openxmlformats.org/officeDocument/2006/relationships" xmlns:p="http://schemas.openxmlformats.org/presentationml/2006/main">
  <p:tag name="OFFISYNC_SLIDE_GUID" val="cfa00413-6505-4064-8266-390ebef35326"/>
</p:tagLst>
</file>

<file path=ppt/tags/tag32.xml><?xml version="1.0" encoding="utf-8"?>
<p:tagLst xmlns:a="http://schemas.openxmlformats.org/drawingml/2006/main" xmlns:r="http://schemas.openxmlformats.org/officeDocument/2006/relationships" xmlns:p="http://schemas.openxmlformats.org/presentationml/2006/main">
  <p:tag name="OFFISYNC_SLIDE_GUID" val="ee3b42f3-660b-412a-a845-9b7cbcc1e5a0"/>
</p:tagLst>
</file>

<file path=ppt/tags/tag33.xml><?xml version="1.0" encoding="utf-8"?>
<p:tagLst xmlns:a="http://schemas.openxmlformats.org/drawingml/2006/main" xmlns:r="http://schemas.openxmlformats.org/officeDocument/2006/relationships" xmlns:p="http://schemas.openxmlformats.org/presentationml/2006/main">
  <p:tag name="OFFISYNC_SLIDE_GUID" val="b805fe8f-84cd-49d1-b2e8-49519dbf570f"/>
</p:tagLst>
</file>

<file path=ppt/tags/tag34.xml><?xml version="1.0" encoding="utf-8"?>
<p:tagLst xmlns:a="http://schemas.openxmlformats.org/drawingml/2006/main" xmlns:r="http://schemas.openxmlformats.org/officeDocument/2006/relationships" xmlns:p="http://schemas.openxmlformats.org/presentationml/2006/main">
  <p:tag name="OFFISYNC_SLIDE_GUID" val="e2654157-557f-4b64-82d5-6d2b13ac1a0d"/>
</p:tagLst>
</file>

<file path=ppt/tags/tag35.xml><?xml version="1.0" encoding="utf-8"?>
<p:tagLst xmlns:a="http://schemas.openxmlformats.org/drawingml/2006/main" xmlns:r="http://schemas.openxmlformats.org/officeDocument/2006/relationships" xmlns:p="http://schemas.openxmlformats.org/presentationml/2006/main">
  <p:tag name="OFFISYNC_SLIDE_GUID" val="79f36a6c-2773-4367-b58c-ae82e38823c6"/>
</p:tagLst>
</file>

<file path=ppt/tags/tag36.xml><?xml version="1.0" encoding="utf-8"?>
<p:tagLst xmlns:a="http://schemas.openxmlformats.org/drawingml/2006/main" xmlns:r="http://schemas.openxmlformats.org/officeDocument/2006/relationships" xmlns:p="http://schemas.openxmlformats.org/presentationml/2006/main">
  <p:tag name="OFFISYNC_SLIDE_GUID" val="11d5417e-e52a-467a-b343-c72da0247e78"/>
</p:tagLst>
</file>

<file path=ppt/tags/tag37.xml><?xml version="1.0" encoding="utf-8"?>
<p:tagLst xmlns:a="http://schemas.openxmlformats.org/drawingml/2006/main" xmlns:r="http://schemas.openxmlformats.org/officeDocument/2006/relationships" xmlns:p="http://schemas.openxmlformats.org/presentationml/2006/main">
  <p:tag name="OFFISYNC_SLIDE_GUID" val="3051b4d8-63d8-499c-8c46-f800db2cc99d"/>
</p:tagLst>
</file>

<file path=ppt/tags/tag38.xml><?xml version="1.0" encoding="utf-8"?>
<p:tagLst xmlns:a="http://schemas.openxmlformats.org/drawingml/2006/main" xmlns:r="http://schemas.openxmlformats.org/officeDocument/2006/relationships" xmlns:p="http://schemas.openxmlformats.org/presentationml/2006/main">
  <p:tag name="OFFISYNC_SLIDE_GUID" val="012941f3-8102-426b-91a4-36f54201242e"/>
</p:tagLst>
</file>

<file path=ppt/tags/tag39.xml><?xml version="1.0" encoding="utf-8"?>
<p:tagLst xmlns:a="http://schemas.openxmlformats.org/drawingml/2006/main" xmlns:r="http://schemas.openxmlformats.org/officeDocument/2006/relationships" xmlns:p="http://schemas.openxmlformats.org/presentationml/2006/main">
  <p:tag name="OFFISYNC_SLIDE_GUID" val="2c1d5bd4-8ff5-474b-9eaa-ab6940e744ce"/>
</p:tagLst>
</file>

<file path=ppt/tags/tag4.xml><?xml version="1.0" encoding="utf-8"?>
<p:tagLst xmlns:a="http://schemas.openxmlformats.org/drawingml/2006/main" xmlns:r="http://schemas.openxmlformats.org/officeDocument/2006/relationships" xmlns:p="http://schemas.openxmlformats.org/presentationml/2006/main">
  <p:tag name="SHAPETYPE" val="Text"/>
</p:tagLst>
</file>

<file path=ppt/tags/tag40.xml><?xml version="1.0" encoding="utf-8"?>
<p:tagLst xmlns:a="http://schemas.openxmlformats.org/drawingml/2006/main" xmlns:r="http://schemas.openxmlformats.org/officeDocument/2006/relationships" xmlns:p="http://schemas.openxmlformats.org/presentationml/2006/main">
  <p:tag name="OFFISYNC_SLIDE_GUID" val="3e356170-0a3e-4458-8d43-9cd38dfdca95"/>
</p:tagLst>
</file>

<file path=ppt/tags/tag41.xml><?xml version="1.0" encoding="utf-8"?>
<p:tagLst xmlns:a="http://schemas.openxmlformats.org/drawingml/2006/main" xmlns:r="http://schemas.openxmlformats.org/officeDocument/2006/relationships" xmlns:p="http://schemas.openxmlformats.org/presentationml/2006/main">
  <p:tag name="OFFISYNC_SLIDE_GUID" val="6926874b-a321-4932-bf7c-60154059a9db"/>
</p:tagLst>
</file>

<file path=ppt/tags/tag42.xml><?xml version="1.0" encoding="utf-8"?>
<p:tagLst xmlns:a="http://schemas.openxmlformats.org/drawingml/2006/main" xmlns:r="http://schemas.openxmlformats.org/officeDocument/2006/relationships" xmlns:p="http://schemas.openxmlformats.org/presentationml/2006/main">
  <p:tag name="OFFISYNC_SLIDE_GUID" val="259ac999-0214-40a0-a23f-55e23d551e23"/>
</p:tagLst>
</file>

<file path=ppt/tags/tag43.xml><?xml version="1.0" encoding="utf-8"?>
<p:tagLst xmlns:a="http://schemas.openxmlformats.org/drawingml/2006/main" xmlns:r="http://schemas.openxmlformats.org/officeDocument/2006/relationships" xmlns:p="http://schemas.openxmlformats.org/presentationml/2006/main">
  <p:tag name="OFFISYNC_SLIDE_GUID" val="d4e7e6b7-7feb-45fb-ab13-0df5cc0afcee"/>
</p:tagLst>
</file>

<file path=ppt/tags/tag44.xml><?xml version="1.0" encoding="utf-8"?>
<p:tagLst xmlns:a="http://schemas.openxmlformats.org/drawingml/2006/main" xmlns:r="http://schemas.openxmlformats.org/officeDocument/2006/relationships" xmlns:p="http://schemas.openxmlformats.org/presentationml/2006/main">
  <p:tag name="OFFISYNC_SLIDE_GUID" val="eda7ec28-fcfe-45c7-80a0-42349aeff366"/>
</p:tagLst>
</file>

<file path=ppt/tags/tag45.xml><?xml version="1.0" encoding="utf-8"?>
<p:tagLst xmlns:a="http://schemas.openxmlformats.org/drawingml/2006/main" xmlns:r="http://schemas.openxmlformats.org/officeDocument/2006/relationships" xmlns:p="http://schemas.openxmlformats.org/presentationml/2006/main">
  <p:tag name="OFFISYNC_SLIDE_GUID" val="5def5924-af6a-4e21-806c-de5f05f4f919"/>
</p:tagLst>
</file>

<file path=ppt/tags/tag46.xml><?xml version="1.0" encoding="utf-8"?>
<p:tagLst xmlns:a="http://schemas.openxmlformats.org/drawingml/2006/main" xmlns:r="http://schemas.openxmlformats.org/officeDocument/2006/relationships" xmlns:p="http://schemas.openxmlformats.org/presentationml/2006/main">
  <p:tag name="OFFISYNC_SLIDE_GUID" val="5edaa2a4-85a5-44e7-b68b-f67f07425aed"/>
</p:tagLst>
</file>

<file path=ppt/tags/tag47.xml><?xml version="1.0" encoding="utf-8"?>
<p:tagLst xmlns:a="http://schemas.openxmlformats.org/drawingml/2006/main" xmlns:r="http://schemas.openxmlformats.org/officeDocument/2006/relationships" xmlns:p="http://schemas.openxmlformats.org/presentationml/2006/main">
  <p:tag name="OFFISYNC_SLIDE_GUID" val="cd51d5f4-ce6e-4413-a30d-23fed6227b01"/>
</p:tagLst>
</file>

<file path=ppt/tags/tag48.xml><?xml version="1.0" encoding="utf-8"?>
<p:tagLst xmlns:a="http://schemas.openxmlformats.org/drawingml/2006/main" xmlns:r="http://schemas.openxmlformats.org/officeDocument/2006/relationships" xmlns:p="http://schemas.openxmlformats.org/presentationml/2006/main">
  <p:tag name="OFFISYNC_SLIDE_GUID" val="9876ec96-a28a-42b5-8691-199f89d4a8e1"/>
</p:tagLst>
</file>

<file path=ppt/tags/tag49.xml><?xml version="1.0" encoding="utf-8"?>
<p:tagLst xmlns:a="http://schemas.openxmlformats.org/drawingml/2006/main" xmlns:r="http://schemas.openxmlformats.org/officeDocument/2006/relationships" xmlns:p="http://schemas.openxmlformats.org/presentationml/2006/main">
  <p:tag name="OFFISYNC_SLIDE_GUID" val="14a3f2dd-b514-4048-8dbc-edd0b148d349"/>
</p:tagLst>
</file>

<file path=ppt/tags/tag5.xml><?xml version="1.0" encoding="utf-8"?>
<p:tagLst xmlns:a="http://schemas.openxmlformats.org/drawingml/2006/main" xmlns:r="http://schemas.openxmlformats.org/officeDocument/2006/relationships" xmlns:p="http://schemas.openxmlformats.org/presentationml/2006/main">
  <p:tag name="SHAPETYPE" val="TitleTextBox"/>
</p:tagLst>
</file>

<file path=ppt/tags/tag50.xml><?xml version="1.0" encoding="utf-8"?>
<p:tagLst xmlns:a="http://schemas.openxmlformats.org/drawingml/2006/main" xmlns:r="http://schemas.openxmlformats.org/officeDocument/2006/relationships" xmlns:p="http://schemas.openxmlformats.org/presentationml/2006/main">
  <p:tag name="OFFISYNC_SLIDE_GUID" val="02d1bda8-2b08-4e37-a068-084878d2873e"/>
</p:tagLst>
</file>

<file path=ppt/tags/tag51.xml><?xml version="1.0" encoding="utf-8"?>
<p:tagLst xmlns:a="http://schemas.openxmlformats.org/drawingml/2006/main" xmlns:r="http://schemas.openxmlformats.org/officeDocument/2006/relationships" xmlns:p="http://schemas.openxmlformats.org/presentationml/2006/main">
  <p:tag name="OFFISYNC_SLIDE_GUID" val="f6f8e258-8c38-414c-9986-6037577bc395"/>
</p:tagLst>
</file>

<file path=ppt/tags/tag52.xml><?xml version="1.0" encoding="utf-8"?>
<p:tagLst xmlns:a="http://schemas.openxmlformats.org/drawingml/2006/main" xmlns:r="http://schemas.openxmlformats.org/officeDocument/2006/relationships" xmlns:p="http://schemas.openxmlformats.org/presentationml/2006/main">
  <p:tag name="OFFISYNC_SLIDE_GUID" val="9b6bdac1-c482-496b-884a-b3f6087a1365"/>
</p:tagLst>
</file>

<file path=ppt/tags/tag53.xml><?xml version="1.0" encoding="utf-8"?>
<p:tagLst xmlns:a="http://schemas.openxmlformats.org/drawingml/2006/main" xmlns:r="http://schemas.openxmlformats.org/officeDocument/2006/relationships" xmlns:p="http://schemas.openxmlformats.org/presentationml/2006/main">
  <p:tag name="OFFISYNC_SLIDE_GUID" val="787d4c58-9630-4ff9-a879-5ee11193cab6"/>
</p:tagLst>
</file>

<file path=ppt/tags/tag6.xml><?xml version="1.0" encoding="utf-8"?>
<p:tagLst xmlns:a="http://schemas.openxmlformats.org/drawingml/2006/main" xmlns:r="http://schemas.openxmlformats.org/officeDocument/2006/relationships" xmlns:p="http://schemas.openxmlformats.org/presentationml/2006/main">
  <p:tag name="SHAPETYPE" val="Status"/>
  <p:tag name="DUPLICATEONIMAGE" val="true"/>
</p:tagLst>
</file>

<file path=ppt/tags/tag7.xml><?xml version="1.0" encoding="utf-8"?>
<p:tagLst xmlns:a="http://schemas.openxmlformats.org/drawingml/2006/main" xmlns:r="http://schemas.openxmlformats.org/officeDocument/2006/relationships" xmlns:p="http://schemas.openxmlformats.org/presentationml/2006/main">
  <p:tag name="OFFISYNC_SLIDE_GUID" val="9e2ad5cc-5338-4c4d-bed3-b8e51b2c8023"/>
</p:tagLst>
</file>

<file path=ppt/tags/tag8.xml><?xml version="1.0" encoding="utf-8"?>
<p:tagLst xmlns:a="http://schemas.openxmlformats.org/drawingml/2006/main" xmlns:r="http://schemas.openxmlformats.org/officeDocument/2006/relationships" xmlns:p="http://schemas.openxmlformats.org/presentationml/2006/main">
  <p:tag name="OFFISYNC_SLIDE_GUID" val="967c0f75-71a2-4d1c-bf7c-d05b8b6ee98c"/>
</p:tagLst>
</file>

<file path=ppt/tags/tag9.xml><?xml version="1.0" encoding="utf-8"?>
<p:tagLst xmlns:a="http://schemas.openxmlformats.org/drawingml/2006/main" xmlns:r="http://schemas.openxmlformats.org/officeDocument/2006/relationships" xmlns:p="http://schemas.openxmlformats.org/presentationml/2006/main">
  <p:tag name="OFFISYNC_SLIDE_GUID" val="a2031da0-1e1a-4ed7-9f83-4c97b2a560f7"/>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Raiffeisen_Master">
  <a:themeElements>
    <a:clrScheme name="Raiffeisen">
      <a:dk1>
        <a:sysClr val="windowText" lastClr="000000"/>
      </a:dk1>
      <a:lt1>
        <a:sysClr val="window" lastClr="FFFFFF"/>
      </a:lt1>
      <a:dk2>
        <a:srgbClr val="948A84"/>
      </a:dk2>
      <a:lt2>
        <a:srgbClr val="EEECE1"/>
      </a:lt2>
      <a:accent1>
        <a:srgbClr val="5A88B7"/>
      </a:accent1>
      <a:accent2>
        <a:srgbClr val="FFCD19"/>
      </a:accent2>
      <a:accent3>
        <a:srgbClr val="BECF00"/>
      </a:accent3>
      <a:accent4>
        <a:srgbClr val="AFB6C1"/>
      </a:accent4>
      <a:accent5>
        <a:srgbClr val="E9D561"/>
      </a:accent5>
      <a:accent6>
        <a:srgbClr val="CBB17F"/>
      </a:accent6>
      <a:hlink>
        <a:srgbClr val="0000FF"/>
      </a:hlink>
      <a:folHlink>
        <a:srgbClr val="800080"/>
      </a:folHlink>
    </a:clrScheme>
    <a:fontScheme name="Raiffeisen">
      <a:majorFont>
        <a:latin typeface="Frutiger Next Com"/>
        <a:ea typeface=""/>
        <a:cs typeface=""/>
      </a:majorFont>
      <a:minorFont>
        <a:latin typeface="Frutiger Next 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lIns="72000" tIns="72000" rIns="72000" bIns="72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a:defRPr sz="2000" dirty="0" err="1" smtClean="0"/>
        </a:defPPr>
      </a:lstStyle>
    </a:txDef>
  </a:objectDefaults>
  <a:extraClrSchemeLst/>
  <a:extLst>
    <a:ext uri="{05A4C25C-085E-4340-85A3-A5531E510DB2}">
      <thm15:themeFamily xmlns:thm15="http://schemas.microsoft.com/office/thememl/2012/main" name="Raiffeisen_Vorlage_Basis_Praesentation.potx [Schreibgeschützt]" id="{D628AA10-BDF5-4A30-B88D-BCFD25CB075D}" vid="{439BFF47-3B94-43D6-A180-D23AA67EBD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aiffeisen">
    <a:dk1>
      <a:srgbClr val="000000"/>
    </a:dk1>
    <a:lt1>
      <a:srgbClr val="FFFFFF"/>
    </a:lt1>
    <a:dk2>
      <a:srgbClr val="264486"/>
    </a:dk2>
    <a:lt2>
      <a:srgbClr val="92A4D3"/>
    </a:lt2>
    <a:accent1>
      <a:srgbClr val="B3B9C8"/>
    </a:accent1>
    <a:accent2>
      <a:srgbClr val="BFD248"/>
    </a:accent2>
    <a:accent3>
      <a:srgbClr val="A39F9C"/>
    </a:accent3>
    <a:accent4>
      <a:srgbClr val="CDC6AB"/>
    </a:accent4>
    <a:accent5>
      <a:srgbClr val="4E5660"/>
    </a:accent5>
    <a:accent6>
      <a:srgbClr val="52712E"/>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Retrospect</Template>
  <TotalTime>0</TotalTime>
  <Words>1404</Words>
  <Application>Microsoft Office PowerPoint</Application>
  <PresentationFormat>Breitbild</PresentationFormat>
  <Paragraphs>456</Paragraphs>
  <Slides>49</Slides>
  <Notes>5</Notes>
  <HiddenSlides>0</HiddenSlides>
  <MMClips>0</MMClips>
  <ScaleCrop>false</ScaleCrop>
  <HeadingPairs>
    <vt:vector size="6" baseType="variant">
      <vt:variant>
        <vt:lpstr>Verwendete Schriftarten</vt:lpstr>
      </vt:variant>
      <vt:variant>
        <vt:i4>14</vt:i4>
      </vt:variant>
      <vt:variant>
        <vt:lpstr>Design</vt:lpstr>
      </vt:variant>
      <vt:variant>
        <vt:i4>2</vt:i4>
      </vt:variant>
      <vt:variant>
        <vt:lpstr>Folientitel</vt:lpstr>
      </vt:variant>
      <vt:variant>
        <vt:i4>49</vt:i4>
      </vt:variant>
    </vt:vector>
  </HeadingPairs>
  <TitlesOfParts>
    <vt:vector size="65" baseType="lpstr">
      <vt:lpstr>MS PGothic</vt:lpstr>
      <vt:lpstr>Arial</vt:lpstr>
      <vt:lpstr>Arial Black</vt:lpstr>
      <vt:lpstr>Calibri</vt:lpstr>
      <vt:lpstr>Calibri Light</vt:lpstr>
      <vt:lpstr>Frutiger Next Com</vt:lpstr>
      <vt:lpstr>Roboto Black</vt:lpstr>
      <vt:lpstr>Roboto Light</vt:lpstr>
      <vt:lpstr>Roboto Medium</vt:lpstr>
      <vt:lpstr>Roboto Regular</vt:lpstr>
      <vt:lpstr>Roboto Thin</vt:lpstr>
      <vt:lpstr>Symbol</vt:lpstr>
      <vt:lpstr>Times</vt:lpstr>
      <vt:lpstr>Wingdings</vt:lpstr>
      <vt:lpstr>Retrospect</vt:lpstr>
      <vt:lpstr>Raiffeisen_Master</vt:lpstr>
      <vt:lpstr>FinTech Workshop Conversational Future of Payment</vt:lpstr>
      <vt:lpstr>Agenda</vt:lpstr>
      <vt:lpstr>The challenge</vt:lpstr>
      <vt:lpstr>PowerPoint-Präsentation</vt:lpstr>
      <vt:lpstr>Your tools …</vt:lpstr>
      <vt:lpstr>Companies</vt:lpstr>
      <vt:lpstr>PowerPoint-Präsentation</vt:lpstr>
      <vt:lpstr>PowerPoint-Präsentation</vt:lpstr>
      <vt:lpstr>PowerPoint-Präsentation</vt:lpstr>
      <vt:lpstr>Aduno Group – Payment Issuing</vt:lpstr>
      <vt:lpstr>Aduno Group – Payment Acceptance</vt:lpstr>
      <vt:lpstr>Aduno Group – Innovation Management</vt:lpstr>
      <vt:lpstr>Raiffeisen Group</vt:lpstr>
      <vt:lpstr>Common ground in Switzerland</vt:lpstr>
      <vt:lpstr>Leading in providing advice:  Actively accompanying clients in all life situations</vt:lpstr>
      <vt:lpstr>Raiffeisen is committed to Switzerland in a variety of ways </vt:lpstr>
      <vt:lpstr>Scenarios</vt:lpstr>
      <vt:lpstr>Log in with face and/or voice A simple challenge – identify via face or voice: You may use Microsoft Cognitive Services</vt:lpstr>
      <vt:lpstr>Shop with hands free Talk, don’t click (or point). </vt:lpstr>
      <vt:lpstr>Delivery by bots, autonomous cars When the shop comes to you. </vt:lpstr>
      <vt:lpstr>To give you some inspiration Create the next level vending machine. </vt:lpstr>
      <vt:lpstr>To give you some inspiration Talk directly to the box. </vt:lpstr>
      <vt:lpstr>Query PFM database (via voice control)</vt:lpstr>
      <vt:lpstr>Order items conditional on budget</vt:lpstr>
      <vt:lpstr>API Speech &amp; Facial Recognition your body interface</vt:lpstr>
      <vt:lpstr>API Documentation – Speech Commands</vt:lpstr>
      <vt:lpstr>API Documentation – Facial Verification Used for identifying the delivery of a Gold Bar via Face Recognition</vt:lpstr>
      <vt:lpstr>Joy order app skeleton</vt:lpstr>
      <vt:lpstr>What is “Joy”?</vt:lpstr>
      <vt:lpstr>What is “Joy”?</vt:lpstr>
      <vt:lpstr>Joy Architecture</vt:lpstr>
      <vt:lpstr>Important Classes</vt:lpstr>
      <vt:lpstr>Important API’s &amp; Repositories</vt:lpstr>
      <vt:lpstr>IoT Deliver the goods with robots or vending machines!</vt:lpstr>
      <vt:lpstr>What is “IoT”?</vt:lpstr>
      <vt:lpstr>The IoT Vending Machine</vt:lpstr>
      <vt:lpstr>GoldenEye - The Autonomous Delivery Rover</vt:lpstr>
      <vt:lpstr>GoldenEye – Hardware &amp; Sensors PI 3 + more than 10 Sensors + real-time Telemetry </vt:lpstr>
      <vt:lpstr>GoldenEye – Software Programming the Mission on the Raspberry PI </vt:lpstr>
      <vt:lpstr>Personal Finance Management (PFM) - Data</vt:lpstr>
      <vt:lpstr>Datasample</vt:lpstr>
      <vt:lpstr>Virtual Terminals payment integration with an ease</vt:lpstr>
      <vt:lpstr>Payment Process</vt:lpstr>
      <vt:lpstr>User Interface</vt:lpstr>
      <vt:lpstr>API Overview</vt:lpstr>
      <vt:lpstr>Documentation APIs</vt:lpstr>
      <vt:lpstr>@your service</vt:lpstr>
      <vt:lpstr>Workshop Support-Team</vt:lpstr>
      <vt:lpstr>Q&amp;A</vt:lpstr>
    </vt:vector>
  </TitlesOfParts>
  <Company>Aduno-Gruppe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HackZürich 2016</dc:title>
  <dc:creator>Hamza Bedrija</dc:creator>
  <cp:lastModifiedBy>Hamza Bedrija</cp:lastModifiedBy>
  <cp:revision>237</cp:revision>
  <dcterms:created xsi:type="dcterms:W3CDTF">2016-05-19T14:21:49Z</dcterms:created>
  <dcterms:modified xsi:type="dcterms:W3CDTF">2016-09-16T13:47:01Z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26023</vt:lpwstr>
  </property>
  <property fmtid="{D5CDD505-2E9C-101B-9397-08002B2CF9AE}" pid="3" name="Jive_LatestUserAccountName">
    <vt:lpwstr>hib</vt:lpwstr>
  </property>
  <property fmtid="{D5CDD505-2E9C-101B-9397-08002B2CF9AE}" pid="4" name="Offisync_UpdateToken">
    <vt:lpwstr>4</vt:lpwstr>
  </property>
  <property fmtid="{D5CDD505-2E9C-101B-9397-08002B2CF9AE}" pid="5" name="Offisync_ProviderInitializationData">
    <vt:lpwstr>https://collab.ti8m.ch</vt:lpwstr>
  </property>
  <property fmtid="{D5CDD505-2E9C-101B-9397-08002B2CF9AE}" pid="6" name="Offisync_ServerID">
    <vt:lpwstr>eed51138-74f1-468d-ac43-54fb8e5b61bd</vt:lpwstr>
  </property>
  <property fmtid="{D5CDD505-2E9C-101B-9397-08002B2CF9AE}" pid="7" name="Jive_VersionGuid">
    <vt:lpwstr>aa0df9af-7499-4698-a614-adf5dd521a5b</vt:lpwstr>
  </property>
  <property fmtid="{D5CDD505-2E9C-101B-9397-08002B2CF9AE}" pid="8" name="Jive_ModifiedButNotPublished">
    <vt:lpwstr/>
  </property>
  <property fmtid="{D5CDD505-2E9C-101B-9397-08002B2CF9AE}" pid="9" name="Jive_PrevVersionNumber">
    <vt:lpwstr/>
  </property>
  <property fmtid="{D5CDD505-2E9C-101B-9397-08002B2CF9AE}" pid="10" name="Jive_VersionGuid_v2.5">
    <vt:lpwstr/>
  </property>
  <property fmtid="{D5CDD505-2E9C-101B-9397-08002B2CF9AE}" pid="11" name="Jive_LatestFileFullName">
    <vt:lpwstr/>
  </property>
</Properties>
</file>